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5" r:id="rId1"/>
  </p:sldMasterIdLst>
  <p:notesMasterIdLst>
    <p:notesMasterId r:id="rId13"/>
  </p:notesMasterIdLst>
  <p:sldIdLst>
    <p:sldId id="256" r:id="rId2"/>
    <p:sldId id="257" r:id="rId3"/>
    <p:sldId id="278" r:id="rId4"/>
    <p:sldId id="279" r:id="rId5"/>
    <p:sldId id="280" r:id="rId6"/>
    <p:sldId id="281" r:id="rId7"/>
    <p:sldId id="282" r:id="rId8"/>
    <p:sldId id="283" r:id="rId9"/>
    <p:sldId id="284" r:id="rId10"/>
    <p:sldId id="285" r:id="rId11"/>
    <p:sldId id="277" r:id="rId12"/>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1pPr>
    <a:lvl2pPr marL="4572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2pPr>
    <a:lvl3pPr marL="9144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3pPr>
    <a:lvl4pPr marL="13716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4pPr>
    <a:lvl5pPr marL="18288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5pPr>
    <a:lvl6pPr marL="2286000" algn="l" defTabSz="914400" rtl="0" eaLnBrk="1" latinLnBrk="0" hangingPunct="1">
      <a:defRPr sz="2400" kern="1200">
        <a:solidFill>
          <a:schemeClr val="tx1"/>
        </a:solidFill>
        <a:latin typeface="Helvetica" pitchFamily="-110" charset="0"/>
        <a:ea typeface="ＭＳ Ｐゴシック" pitchFamily="-110" charset="-128"/>
        <a:cs typeface="+mn-cs"/>
      </a:defRPr>
    </a:lvl6pPr>
    <a:lvl7pPr marL="2743200" algn="l" defTabSz="914400" rtl="0" eaLnBrk="1" latinLnBrk="0" hangingPunct="1">
      <a:defRPr sz="2400" kern="1200">
        <a:solidFill>
          <a:schemeClr val="tx1"/>
        </a:solidFill>
        <a:latin typeface="Helvetica" pitchFamily="-110" charset="0"/>
        <a:ea typeface="ＭＳ Ｐゴシック" pitchFamily="-110" charset="-128"/>
        <a:cs typeface="+mn-cs"/>
      </a:defRPr>
    </a:lvl7pPr>
    <a:lvl8pPr marL="3200400" algn="l" defTabSz="914400" rtl="0" eaLnBrk="1" latinLnBrk="0" hangingPunct="1">
      <a:defRPr sz="2400" kern="1200">
        <a:solidFill>
          <a:schemeClr val="tx1"/>
        </a:solidFill>
        <a:latin typeface="Helvetica" pitchFamily="-110" charset="0"/>
        <a:ea typeface="ＭＳ Ｐゴシック" pitchFamily="-110" charset="-128"/>
        <a:cs typeface="+mn-cs"/>
      </a:defRPr>
    </a:lvl8pPr>
    <a:lvl9pPr marL="3657600" algn="l" defTabSz="914400" rtl="0" eaLnBrk="1" latinLnBrk="0" hangingPunct="1">
      <a:defRPr sz="2400" kern="1200">
        <a:solidFill>
          <a:schemeClr val="tx1"/>
        </a:solidFill>
        <a:latin typeface="Helvetica" pitchFamily="-110"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12F"/>
    <a:srgbClr val="A84B18"/>
    <a:srgbClr val="313131"/>
    <a:srgbClr val="4242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8" autoAdjust="0"/>
    <p:restoredTop sz="94737" autoAdjust="0"/>
  </p:normalViewPr>
  <p:slideViewPr>
    <p:cSldViewPr snapToGrid="0">
      <p:cViewPr varScale="1">
        <p:scale>
          <a:sx n="80" d="100"/>
          <a:sy n="80" d="100"/>
        </p:scale>
        <p:origin x="-10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2283" tIns="46140" rIns="92283" bIns="46140" numCol="1" anchor="t" anchorCtr="0" compatLnSpc="1">
            <a:prstTxWarp prst="textNoShape">
              <a:avLst/>
            </a:prstTxWarp>
          </a:bodyPr>
          <a:lstStyle>
            <a:lvl1pPr>
              <a:defRPr sz="1200">
                <a:latin typeface="Arial" pitchFamily="-110" charset="0"/>
                <a:cs typeface="ＭＳ Ｐゴシック" pitchFamily="-110" charset="-128"/>
              </a:defRPr>
            </a:lvl1pPr>
          </a:lstStyle>
          <a:p>
            <a:pPr>
              <a:defRPr/>
            </a:pPr>
            <a:endParaRPr lang="en-US" dirty="0"/>
          </a:p>
        </p:txBody>
      </p:sp>
      <p:sp>
        <p:nvSpPr>
          <p:cNvPr id="1027" name="Rectangle 3"/>
          <p:cNvSpPr>
            <a:spLocks noGrp="1" noChangeArrowheads="1"/>
          </p:cNvSpPr>
          <p:nvPr>
            <p:ph type="dt" idx="1"/>
          </p:nvPr>
        </p:nvSpPr>
        <p:spPr bwMode="auto">
          <a:xfrm>
            <a:off x="3886203" y="0"/>
            <a:ext cx="2971800" cy="464820"/>
          </a:xfrm>
          <a:prstGeom prst="rect">
            <a:avLst/>
          </a:prstGeom>
          <a:noFill/>
          <a:ln w="9525">
            <a:noFill/>
            <a:miter lim="800000"/>
            <a:headEnd/>
            <a:tailEnd/>
          </a:ln>
        </p:spPr>
        <p:txBody>
          <a:bodyPr vert="horz" wrap="square" lIns="92283" tIns="46140" rIns="92283" bIns="46140" numCol="1" anchor="t" anchorCtr="0" compatLnSpc="1">
            <a:prstTxWarp prst="textNoShape">
              <a:avLst/>
            </a:prstTxWarp>
          </a:bodyPr>
          <a:lstStyle>
            <a:lvl1pPr algn="r">
              <a:defRPr sz="1200">
                <a:latin typeface="Arial" pitchFamily="-110" charset="0"/>
                <a:cs typeface="ＭＳ Ｐゴシック" pitchFamily="-110"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3" y="4415790"/>
            <a:ext cx="5029200" cy="4183380"/>
          </a:xfrm>
          <a:prstGeom prst="rect">
            <a:avLst/>
          </a:prstGeom>
          <a:noFill/>
          <a:ln w="9525">
            <a:noFill/>
            <a:miter lim="800000"/>
            <a:headEnd/>
            <a:tailEnd/>
          </a:ln>
        </p:spPr>
        <p:txBody>
          <a:bodyPr vert="horz" wrap="square" lIns="92283" tIns="46140" rIns="92283" bIns="461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p:spPr>
        <p:txBody>
          <a:bodyPr vert="horz" wrap="square" lIns="92283" tIns="46140" rIns="92283" bIns="46140" numCol="1" anchor="b" anchorCtr="0" compatLnSpc="1">
            <a:prstTxWarp prst="textNoShape">
              <a:avLst/>
            </a:prstTxWarp>
          </a:bodyPr>
          <a:lstStyle>
            <a:lvl1pPr>
              <a:defRPr sz="1200">
                <a:latin typeface="Arial" pitchFamily="-110" charset="0"/>
                <a:cs typeface="ＭＳ Ｐゴシック" pitchFamily="-110" charset="-128"/>
              </a:defRPr>
            </a:lvl1pPr>
          </a:lstStyle>
          <a:p>
            <a:pPr>
              <a:defRPr/>
            </a:pPr>
            <a:endParaRPr lang="en-US" dirty="0"/>
          </a:p>
        </p:txBody>
      </p:sp>
      <p:sp>
        <p:nvSpPr>
          <p:cNvPr id="1031" name="Rectangle 7"/>
          <p:cNvSpPr>
            <a:spLocks noGrp="1" noChangeArrowheads="1"/>
          </p:cNvSpPr>
          <p:nvPr>
            <p:ph type="sldNum" sz="quarter" idx="5"/>
          </p:nvPr>
        </p:nvSpPr>
        <p:spPr bwMode="auto">
          <a:xfrm>
            <a:off x="3886203" y="8831580"/>
            <a:ext cx="2971800" cy="464820"/>
          </a:xfrm>
          <a:prstGeom prst="rect">
            <a:avLst/>
          </a:prstGeom>
          <a:noFill/>
          <a:ln w="9525">
            <a:noFill/>
            <a:miter lim="800000"/>
            <a:headEnd/>
            <a:tailEnd/>
          </a:ln>
        </p:spPr>
        <p:txBody>
          <a:bodyPr vert="horz" wrap="square" lIns="92283" tIns="46140" rIns="92283" bIns="46140" numCol="1" anchor="b" anchorCtr="0" compatLnSpc="1">
            <a:prstTxWarp prst="textNoShape">
              <a:avLst/>
            </a:prstTxWarp>
          </a:bodyPr>
          <a:lstStyle>
            <a:lvl1pPr algn="r">
              <a:defRPr sz="1200">
                <a:latin typeface="Arial" charset="0"/>
              </a:defRPr>
            </a:lvl1pPr>
          </a:lstStyle>
          <a:p>
            <a:fld id="{F26BE9A6-C5FD-4BF3-9CEA-857FBE2C1DE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70FA53A-3674-49C1-B7FE-BB96D1F47173}" type="slidenum">
              <a:rPr lang="en-US"/>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ea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4114800" y="2667000"/>
            <a:ext cx="4679950" cy="304800"/>
          </a:xfrm>
        </p:spPr>
        <p:txBody>
          <a:bodyPr/>
          <a:lstStyle>
            <a:lvl1pPr algn="l">
              <a:defRPr sz="1600" b="1">
                <a:solidFill>
                  <a:srgbClr val="313131"/>
                </a:solidFill>
              </a:defRPr>
            </a:lvl1pPr>
          </a:lstStyle>
          <a:p>
            <a:r>
              <a:rPr lang="en-US"/>
              <a:t>Click to edit Master title style</a:t>
            </a:r>
          </a:p>
        </p:txBody>
      </p:sp>
      <p:sp>
        <p:nvSpPr>
          <p:cNvPr id="12292" name="Rectangle 4"/>
          <p:cNvSpPr>
            <a:spLocks noGrp="1" noChangeArrowheads="1"/>
          </p:cNvSpPr>
          <p:nvPr>
            <p:ph type="subTitle" idx="1"/>
          </p:nvPr>
        </p:nvSpPr>
        <p:spPr>
          <a:xfrm>
            <a:off x="4114800" y="3048000"/>
            <a:ext cx="4648200" cy="1295400"/>
          </a:xfrm>
        </p:spPr>
        <p:txBody>
          <a:bodyPr/>
          <a:lstStyle>
            <a:lvl1pPr marL="0" indent="0">
              <a:buFontTx/>
              <a:buNone/>
              <a:defRPr b="1">
                <a:solidFill>
                  <a:srgbClr val="31313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1D43EA6-7890-4850-BD93-A7E092CDA55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012D038-652E-4DCB-B0D4-49758389AC9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643BFF9-43E6-4788-B410-D56C00291EF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BD03421-41FD-4E8F-A016-C6C6FB5DC03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25A9F000-26C8-418D-B29F-D209A0FEFD4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E72EE60-12CA-4736-A73D-E058969BBB8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6732C1E7-23AB-4488-9C71-ED69D4A911C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F95294D-F7D5-45B4-A06A-EE2BF796AB2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81487B1-A3D1-4A48-B876-86A59E2FE8A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276C3FC-215F-4961-B0A9-35552A2275F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sldNum" sz="quarter" idx="4"/>
          </p:nvPr>
        </p:nvSpPr>
        <p:spPr bwMode="auto">
          <a:xfrm>
            <a:off x="2286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110" charset="-128"/>
              </a:defRPr>
            </a:lvl1pPr>
          </a:lstStyle>
          <a:p>
            <a:fld id="{81BF0439-F704-43B3-B243-863A55D7E1C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000">
          <a:solidFill>
            <a:schemeClr val="tx2"/>
          </a:solidFill>
          <a:latin typeface="+mj-lt"/>
          <a:ea typeface="+mj-ea"/>
          <a:cs typeface="Osaka" pitchFamily="-106" charset="-128"/>
        </a:defRPr>
      </a:lvl1pPr>
      <a:lvl2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2pPr>
      <a:lvl3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3pPr>
      <a:lvl4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4pPr>
      <a:lvl5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5pPr>
      <a:lvl6pPr marL="457200" algn="ctr" rtl="0" fontAlgn="base">
        <a:spcBef>
          <a:spcPct val="0"/>
        </a:spcBef>
        <a:spcAft>
          <a:spcPct val="0"/>
        </a:spcAft>
        <a:defRPr sz="4000">
          <a:solidFill>
            <a:schemeClr val="tx2"/>
          </a:solidFill>
          <a:latin typeface="Helvetica" pitchFamily="1" charset="0"/>
          <a:ea typeface="Osaka" pitchFamily="1" charset="-128"/>
        </a:defRPr>
      </a:lvl6pPr>
      <a:lvl7pPr marL="914400" algn="ctr" rtl="0" fontAlgn="base">
        <a:spcBef>
          <a:spcPct val="0"/>
        </a:spcBef>
        <a:spcAft>
          <a:spcPct val="0"/>
        </a:spcAft>
        <a:defRPr sz="4000">
          <a:solidFill>
            <a:schemeClr val="tx2"/>
          </a:solidFill>
          <a:latin typeface="Helvetica" pitchFamily="1" charset="0"/>
          <a:ea typeface="Osaka" pitchFamily="1" charset="-128"/>
        </a:defRPr>
      </a:lvl7pPr>
      <a:lvl8pPr marL="1371600" algn="ctr" rtl="0" fontAlgn="base">
        <a:spcBef>
          <a:spcPct val="0"/>
        </a:spcBef>
        <a:spcAft>
          <a:spcPct val="0"/>
        </a:spcAft>
        <a:defRPr sz="4000">
          <a:solidFill>
            <a:schemeClr val="tx2"/>
          </a:solidFill>
          <a:latin typeface="Helvetica" pitchFamily="1" charset="0"/>
          <a:ea typeface="Osaka" pitchFamily="1" charset="-128"/>
        </a:defRPr>
      </a:lvl8pPr>
      <a:lvl9pPr marL="1828800" algn="ctr" rtl="0" fontAlgn="base">
        <a:spcBef>
          <a:spcPct val="0"/>
        </a:spcBef>
        <a:spcAft>
          <a:spcPct val="0"/>
        </a:spcAft>
        <a:defRPr sz="4000">
          <a:solidFill>
            <a:schemeClr val="tx2"/>
          </a:solidFill>
          <a:latin typeface="Helvetica" pitchFamily="1"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pitchFamily="-106"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lideshare.net/usarmysocial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849503" y="2446318"/>
            <a:ext cx="4679950" cy="304800"/>
          </a:xfrm>
        </p:spPr>
        <p:txBody>
          <a:bodyPr/>
          <a:lstStyle/>
          <a:p>
            <a:r>
              <a:rPr lang="en-US" dirty="0" smtClean="0"/>
              <a:t>Social Media Roundup</a:t>
            </a:r>
          </a:p>
        </p:txBody>
      </p:sp>
      <p:sp>
        <p:nvSpPr>
          <p:cNvPr id="14339" name="Rectangle 3"/>
          <p:cNvSpPr>
            <a:spLocks noGrp="1" noChangeArrowheads="1"/>
          </p:cNvSpPr>
          <p:nvPr>
            <p:ph type="subTitle" idx="1"/>
          </p:nvPr>
        </p:nvSpPr>
        <p:spPr>
          <a:xfrm>
            <a:off x="3493827" y="2762994"/>
            <a:ext cx="5650173" cy="1295400"/>
          </a:xfrm>
        </p:spPr>
        <p:txBody>
          <a:bodyPr/>
          <a:lstStyle/>
          <a:p>
            <a:pPr lvl="0" algn="ctr" eaLnBrk="1" fontAlgn="auto" hangingPunct="1">
              <a:spcBef>
                <a:spcPct val="0"/>
              </a:spcBef>
              <a:spcAft>
                <a:spcPts val="0"/>
              </a:spcAft>
              <a:defRPr/>
            </a:pPr>
            <a:r>
              <a:rPr lang="en-US" sz="2500" dirty="0" smtClean="0">
                <a:cs typeface="Arial" pitchFamily="34" charset="0"/>
              </a:rPr>
              <a:t>Bad social media:</a:t>
            </a:r>
          </a:p>
          <a:p>
            <a:pPr lvl="0" algn="ctr" eaLnBrk="1" fontAlgn="auto" hangingPunct="1">
              <a:spcBef>
                <a:spcPct val="0"/>
              </a:spcBef>
              <a:spcAft>
                <a:spcPts val="0"/>
              </a:spcAft>
              <a:defRPr/>
            </a:pPr>
            <a:r>
              <a:rPr lang="en-US" sz="2000" dirty="0" smtClean="0"/>
              <a:t>7 Ways to lose your audience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#7</a:t>
            </a:r>
            <a:r>
              <a:rPr lang="en-US" sz="3200" b="1" dirty="0" smtClean="0">
                <a:effectLst>
                  <a:outerShdw blurRad="38100" dist="38100" dir="2700000" algn="tl">
                    <a:srgbClr val="000000">
                      <a:alpha val="43137"/>
                    </a:srgbClr>
                  </a:outerShdw>
                </a:effectLst>
                <a:latin typeface="+mn-lt"/>
                <a:cs typeface="Arial" pitchFamily="34" charset="0"/>
              </a:rPr>
              <a:t>: Too much self promotion</a:t>
            </a:r>
          </a:p>
        </p:txBody>
      </p:sp>
      <p:sp>
        <p:nvSpPr>
          <p:cNvPr id="6" name="Rectangle 5"/>
          <p:cNvSpPr/>
          <p:nvPr/>
        </p:nvSpPr>
        <p:spPr>
          <a:xfrm>
            <a:off x="4581345" y="1235005"/>
            <a:ext cx="4215739" cy="491211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Organizational and unit pride are important, but not everybody following your social media presences is in your organization.</a:t>
            </a:r>
          </a:p>
          <a:p>
            <a:pPr marL="342900" lvl="1" indent="-342900">
              <a:spcBef>
                <a:spcPct val="20000"/>
              </a:spcBef>
              <a:buFont typeface="Wingdings" pitchFamily="2" charset="2"/>
              <a:buChar char="§"/>
              <a:defRPr/>
            </a:pPr>
            <a:r>
              <a:rPr lang="en-US" sz="1800" dirty="0" smtClean="0"/>
              <a:t>While self congratulatory posts are acceptable from time to time (like when the organization wins an award or a unit returns from a deployment) too many of them can make your organization seem a bit full of itself.</a:t>
            </a:r>
          </a:p>
          <a:p>
            <a:pPr marL="342900" lvl="1" indent="-342900">
              <a:spcBef>
                <a:spcPct val="20000"/>
              </a:spcBef>
              <a:buFont typeface="Wingdings" pitchFamily="2" charset="2"/>
              <a:buChar char="§"/>
              <a:defRPr/>
            </a:pPr>
            <a:r>
              <a:rPr lang="en-US" sz="1800" dirty="0" smtClean="0"/>
              <a:t>Let your followers pat you on the back, don’t do it yourself. If you post relevant content about your organization’s success, your social media audience is likely to offer you the praise you deserve. </a:t>
            </a:r>
          </a:p>
        </p:txBody>
      </p:sp>
      <p:pic>
        <p:nvPicPr>
          <p:cNvPr id="9" name="Picture 8" descr="Look-at-Me.jpg"/>
          <p:cNvPicPr>
            <a:picLocks noChangeAspect="1"/>
          </p:cNvPicPr>
          <p:nvPr/>
        </p:nvPicPr>
        <p:blipFill>
          <a:blip r:embed="rId3" cstate="print"/>
          <a:stretch>
            <a:fillRect/>
          </a:stretch>
        </p:blipFill>
        <p:spPr>
          <a:xfrm>
            <a:off x="509688" y="1356480"/>
            <a:ext cx="3804854" cy="42751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13" name="Title 1"/>
          <p:cNvSpPr>
            <a:spLocks noGrp="1"/>
          </p:cNvSpPr>
          <p:nvPr>
            <p:ph type="title"/>
          </p:nvPr>
        </p:nvSpPr>
        <p:spPr>
          <a:xfrm>
            <a:off x="0" y="685800"/>
            <a:ext cx="9144000" cy="609600"/>
          </a:xfrm>
        </p:spPr>
        <p:txBody>
          <a:bodyPr>
            <a:normAutofit/>
          </a:bodyPr>
          <a:lstStyle/>
          <a:p>
            <a:pPr algn="r">
              <a:defRPr/>
            </a:pPr>
            <a:r>
              <a:rPr lang="en-US" sz="3200" b="1" dirty="0" smtClean="0">
                <a:effectLst>
                  <a:outerShdw blurRad="38100" dist="38100" dir="2700000" algn="tl">
                    <a:srgbClr val="000000">
                      <a:alpha val="43137"/>
                    </a:srgbClr>
                  </a:outerShdw>
                </a:effectLst>
                <a:latin typeface="+mn-lt"/>
                <a:cs typeface="Arial" pitchFamily="34" charset="0"/>
              </a:rPr>
              <a:t>Contact information</a:t>
            </a:r>
          </a:p>
        </p:txBody>
      </p:sp>
      <p:pic>
        <p:nvPicPr>
          <p:cNvPr id="10" name="Picture 9" descr="bpm-questions-you-should-ask-your-bpms-vendor1.jpg"/>
          <p:cNvPicPr>
            <a:picLocks noChangeAspect="1"/>
          </p:cNvPicPr>
          <p:nvPr/>
        </p:nvPicPr>
        <p:blipFill>
          <a:blip r:embed="rId3" cstate="print"/>
          <a:stretch>
            <a:fillRect/>
          </a:stretch>
        </p:blipFill>
        <p:spPr>
          <a:xfrm>
            <a:off x="5562600" y="1676400"/>
            <a:ext cx="3108960" cy="3886200"/>
          </a:xfrm>
          <a:prstGeom prst="rect">
            <a:avLst/>
          </a:prstGeom>
        </p:spPr>
      </p:pic>
      <p:sp>
        <p:nvSpPr>
          <p:cNvPr id="14" name="Rectangle 6"/>
          <p:cNvSpPr>
            <a:spLocks noChangeArrowheads="1"/>
          </p:cNvSpPr>
          <p:nvPr/>
        </p:nvSpPr>
        <p:spPr bwMode="auto">
          <a:xfrm>
            <a:off x="228600" y="1371600"/>
            <a:ext cx="5181600" cy="1200329"/>
          </a:xfrm>
          <a:prstGeom prst="rect">
            <a:avLst/>
          </a:prstGeom>
          <a:noFill/>
          <a:ln w="9525">
            <a:noFill/>
            <a:miter lim="800000"/>
            <a:headEnd/>
            <a:tailEnd/>
          </a:ln>
        </p:spPr>
        <p:txBody>
          <a:bodyPr wrap="square">
            <a:spAutoFit/>
          </a:bodyPr>
          <a:lstStyle/>
          <a:p>
            <a:r>
              <a:rPr lang="en-US" dirty="0" smtClean="0"/>
              <a:t>Have questions? Please feel free to reach out to us at the Online and Social Media Division</a:t>
            </a:r>
            <a:endParaRPr lang="en-US" dirty="0"/>
          </a:p>
        </p:txBody>
      </p:sp>
      <p:sp>
        <p:nvSpPr>
          <p:cNvPr id="9" name="Title 1"/>
          <p:cNvSpPr txBox="1">
            <a:spLocks/>
          </p:cNvSpPr>
          <p:nvPr/>
        </p:nvSpPr>
        <p:spPr bwMode="auto">
          <a:xfrm>
            <a:off x="228600" y="5410200"/>
            <a:ext cx="8610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uLnTx/>
                <a:uFillTx/>
                <a:latin typeface="+mn-lt"/>
                <a:ea typeface="+mj-ea"/>
                <a:cs typeface="Arial" pitchFamily="34" charset="0"/>
              </a:rPr>
              <a:t>OFFICE</a:t>
            </a:r>
            <a:r>
              <a:rPr kumimoji="0" lang="en-US" sz="1800" b="1" i="0" u="none" strike="noStrike" kern="0" cap="none" spc="0" normalizeH="0" noProof="0" dirty="0" smtClean="0">
                <a:ln>
                  <a:noFill/>
                </a:ln>
                <a:solidFill>
                  <a:schemeClr val="tx2"/>
                </a:solidFill>
                <a:uLnTx/>
                <a:uFillTx/>
                <a:latin typeface="+mn-lt"/>
                <a:ea typeface="+mj-ea"/>
                <a:cs typeface="Arial" pitchFamily="34" charset="0"/>
              </a:rPr>
              <a:t> OF THE CHIEF OF PUBLIC AFFAIRS</a:t>
            </a:r>
          </a:p>
          <a:p>
            <a:pPr marL="0" marR="0" lvl="0" indent="0" defTabSz="914400" rtl="0" eaLnBrk="0" fontAlgn="base" latinLnBrk="0" hangingPunct="0">
              <a:lnSpc>
                <a:spcPct val="100000"/>
              </a:lnSpc>
              <a:spcBef>
                <a:spcPct val="0"/>
              </a:spcBef>
              <a:spcAft>
                <a:spcPct val="0"/>
              </a:spcAft>
              <a:buClrTx/>
              <a:buSzTx/>
              <a:buFontTx/>
              <a:buNone/>
              <a:tabLst/>
              <a:defRPr/>
            </a:pPr>
            <a:r>
              <a:rPr lang="en-US" sz="1800" b="1" kern="0" baseline="0" dirty="0" smtClean="0">
                <a:solidFill>
                  <a:schemeClr val="tx2"/>
                </a:solidFill>
                <a:latin typeface="+mn-lt"/>
                <a:ea typeface="+mj-ea"/>
                <a:cs typeface="Arial" pitchFamily="34" charset="0"/>
              </a:rPr>
              <a:t>PENTAGON</a:t>
            </a:r>
            <a:endParaRPr kumimoji="0" lang="en-US" sz="1800" b="1" i="0" u="none" strike="noStrike" kern="0" cap="none" spc="0" normalizeH="0" baseline="0" noProof="0" dirty="0" smtClean="0">
              <a:ln>
                <a:noFill/>
              </a:ln>
              <a:solidFill>
                <a:schemeClr val="tx2"/>
              </a:solidFill>
              <a:uLnTx/>
              <a:uFillTx/>
              <a:latin typeface="+mn-lt"/>
              <a:ea typeface="+mj-ea"/>
              <a:cs typeface="Arial" pitchFamily="34" charset="0"/>
            </a:endParaRPr>
          </a:p>
        </p:txBody>
      </p:sp>
      <p:sp>
        <p:nvSpPr>
          <p:cNvPr id="12" name="Title 1"/>
          <p:cNvSpPr txBox="1">
            <a:spLocks/>
          </p:cNvSpPr>
          <p:nvPr/>
        </p:nvSpPr>
        <p:spPr bwMode="auto">
          <a:xfrm>
            <a:off x="228600" y="5029200"/>
            <a:ext cx="8610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800" b="1" kern="0" dirty="0" smtClean="0">
                <a:solidFill>
                  <a:schemeClr val="tx2"/>
                </a:solidFill>
                <a:latin typeface="+mn-lt"/>
                <a:ea typeface="+mj-ea"/>
                <a:cs typeface="Arial" pitchFamily="34" charset="0"/>
              </a:rPr>
              <a:t>9/26/2012</a:t>
            </a:r>
            <a:endParaRPr kumimoji="0" lang="en-US" sz="1800" b="1" i="0" u="none" strike="noStrike" kern="0" cap="none" spc="0" normalizeH="0" baseline="0" noProof="0" dirty="0" smtClean="0">
              <a:ln>
                <a:noFill/>
              </a:ln>
              <a:solidFill>
                <a:schemeClr val="tx2"/>
              </a:solidFill>
              <a:uLnTx/>
              <a:uFillTx/>
              <a:latin typeface="+mn-lt"/>
              <a:ea typeface="+mj-ea"/>
              <a:cs typeface="Arial" pitchFamily="34" charset="0"/>
            </a:endParaRPr>
          </a:p>
        </p:txBody>
      </p:sp>
      <p:sp>
        <p:nvSpPr>
          <p:cNvPr id="11" name="TextBox 2"/>
          <p:cNvSpPr txBox="1">
            <a:spLocks noChangeArrowheads="1"/>
          </p:cNvSpPr>
          <p:nvPr/>
        </p:nvSpPr>
        <p:spPr bwMode="auto">
          <a:xfrm>
            <a:off x="292769" y="2807368"/>
            <a:ext cx="4114800" cy="2246769"/>
          </a:xfrm>
          <a:prstGeom prst="rect">
            <a:avLst/>
          </a:prstGeom>
          <a:noFill/>
          <a:ln w="9525">
            <a:noFill/>
            <a:miter lim="800000"/>
            <a:headEnd/>
            <a:tailEnd/>
          </a:ln>
        </p:spPr>
        <p:txBody>
          <a:bodyPr wrap="square">
            <a:spAutoFit/>
          </a:bodyPr>
          <a:lstStyle/>
          <a:p>
            <a:r>
              <a:rPr lang="en-US" sz="1400" dirty="0" smtClean="0">
                <a:cs typeface="Arial" pitchFamily="34" charset="0"/>
              </a:rPr>
              <a:t>Email:</a:t>
            </a:r>
          </a:p>
          <a:p>
            <a:r>
              <a:rPr lang="en-US" sz="1400" dirty="0" smtClean="0">
                <a:cs typeface="Arial" pitchFamily="34" charset="0"/>
              </a:rPr>
              <a:t>Ocpa.osmd@us.army.mil</a:t>
            </a:r>
          </a:p>
          <a:p>
            <a:endParaRPr lang="en-US" sz="1400" dirty="0" smtClean="0">
              <a:cs typeface="Arial" pitchFamily="34" charset="0"/>
            </a:endParaRPr>
          </a:p>
          <a:p>
            <a:r>
              <a:rPr lang="en-US" sz="1400" dirty="0" smtClean="0"/>
              <a:t>To review and download past editions of the Social Media Roundup, visit our Slideshare site at: </a:t>
            </a:r>
            <a:r>
              <a:rPr lang="en-US" sz="1400" u="sng" dirty="0" smtClean="0">
                <a:hlinkClick r:id="rId4"/>
              </a:rPr>
              <a:t>http://www.slideshare.net/usarmysocialmedia</a:t>
            </a:r>
            <a:r>
              <a:rPr lang="en-US" sz="1400" u="sng" dirty="0" smtClean="0"/>
              <a:t>.</a:t>
            </a:r>
            <a:r>
              <a:rPr lang="en-US" sz="1400" dirty="0" smtClean="0"/>
              <a:t> All Social Media Roundups are authorized to be distributed to a broader audience. </a:t>
            </a:r>
          </a:p>
          <a:p>
            <a:endParaRPr lang="en-US" sz="1400" dirty="0">
              <a:cs typeface="Arial" pitchFamily="34" charset="0"/>
            </a:endParaRPr>
          </a:p>
          <a:p>
            <a:endParaRPr lang="en-US" sz="1400" dirty="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5" name="Date Placeholder 3"/>
          <p:cNvSpPr txBox="1">
            <a:spLocks/>
          </p:cNvSpPr>
          <p:nvPr/>
        </p:nvSpPr>
        <p:spPr bwMode="auto">
          <a:xfrm>
            <a:off x="457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Helvetica" pitchFamily="-110" charset="0"/>
              <a:ea typeface="Osaka" pitchFamily="-110" charset="-128"/>
              <a:cs typeface="+mn-cs"/>
            </a:endParaRPr>
          </a:p>
        </p:txBody>
      </p:sp>
      <p:sp>
        <p:nvSpPr>
          <p:cNvPr id="7" name="Rectangle 3"/>
          <p:cNvSpPr txBox="1">
            <a:spLocks noChangeArrowheads="1"/>
          </p:cNvSpPr>
          <p:nvPr/>
        </p:nvSpPr>
        <p:spPr bwMode="auto">
          <a:xfrm>
            <a:off x="0" y="623047"/>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0"/>
              </a:spcBef>
              <a:spcAft>
                <a:spcPts val="0"/>
              </a:spcAft>
              <a:buClrTx/>
              <a:buSzTx/>
              <a:tabLst/>
              <a:defRPr/>
            </a:pPr>
            <a:r>
              <a:rPr lang="en-US" sz="3600" kern="0" dirty="0" smtClean="0">
                <a:effectLst>
                  <a:outerShdw blurRad="38100" dist="38100" dir="2700000" algn="tl">
                    <a:srgbClr val="000000">
                      <a:alpha val="43137"/>
                    </a:srgbClr>
                  </a:outerShdw>
                </a:effectLst>
                <a:latin typeface="+mn-lt"/>
                <a:ea typeface="+mn-ea"/>
                <a:cs typeface="Arial" pitchFamily="34" charset="0"/>
              </a:rPr>
              <a:t>Agenda</a:t>
            </a:r>
          </a:p>
          <a:p>
            <a:pPr marL="342900" marR="0" lvl="0" indent="-342900" algn="ctr" defTabSz="914400" rtl="0" eaLnBrk="1" fontAlgn="auto" latinLnBrk="0" hangingPunct="1">
              <a:lnSpc>
                <a:spcPct val="100000"/>
              </a:lnSpc>
              <a:spcBef>
                <a:spcPct val="0"/>
              </a:spcBef>
              <a:spcAft>
                <a:spcPts val="0"/>
              </a:spcAft>
              <a:buClrTx/>
              <a:buSzTx/>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Osaka" pitchFamily="-106" charset="-128"/>
            </a:endParaRPr>
          </a:p>
        </p:txBody>
      </p:sp>
      <p:sp>
        <p:nvSpPr>
          <p:cNvPr id="6" name="Rectangle 5"/>
          <p:cNvSpPr/>
          <p:nvPr/>
        </p:nvSpPr>
        <p:spPr>
          <a:xfrm>
            <a:off x="141796" y="1287244"/>
            <a:ext cx="8966579" cy="5940088"/>
          </a:xfrm>
          <a:prstGeom prst="rect">
            <a:avLst/>
          </a:prstGeom>
        </p:spPr>
        <p:txBody>
          <a:bodyPr wrap="square">
            <a:spAutoFit/>
          </a:bodyPr>
          <a:lstStyle/>
          <a:p>
            <a:pPr indent="-342900" eaLnBrk="1" fontAlgn="auto" hangingPunct="1">
              <a:spcAft>
                <a:spcPts val="0"/>
              </a:spcAft>
              <a:defRPr/>
            </a:pPr>
            <a:r>
              <a:rPr lang="en-US" sz="2000" kern="0" dirty="0" smtClean="0">
                <a:cs typeface="Arial" pitchFamily="34" charset="0"/>
              </a:rPr>
              <a:t>The Social Media Roundup is designed to provide social media best practices and tried and true methods. But it’s not always about what you could be doing better, sometimes it’s important to identify what you’re doing wrong. This Social Media Roundup will outline the mistakes made on social media that can negatively affect your audience and your organization’s reputation. </a:t>
            </a:r>
          </a:p>
          <a:p>
            <a:pPr indent="-342900" eaLnBrk="1" fontAlgn="auto" hangingPunct="1">
              <a:spcAft>
                <a:spcPts val="0"/>
              </a:spcAft>
              <a:defRPr/>
            </a:pPr>
            <a:endParaRPr lang="en-US" sz="2000" kern="0" dirty="0" smtClean="0">
              <a:cs typeface="Arial" pitchFamily="34" charset="0"/>
            </a:endParaRPr>
          </a:p>
          <a:p>
            <a:pPr marL="342900" indent="-342900" eaLnBrk="1" fontAlgn="auto" hangingPunct="1">
              <a:spcAft>
                <a:spcPts val="0"/>
              </a:spcAft>
              <a:buFont typeface="Wingdings" pitchFamily="2" charset="2"/>
              <a:buChar char="§"/>
              <a:defRPr/>
            </a:pPr>
            <a:r>
              <a:rPr lang="en-US" sz="2000" kern="0" dirty="0" smtClean="0">
                <a:cs typeface="Arial" pitchFamily="34" charset="0"/>
              </a:rPr>
              <a:t>Introduction</a:t>
            </a:r>
          </a:p>
          <a:p>
            <a:pPr marL="342900" indent="-342900" eaLnBrk="1" fontAlgn="auto" hangingPunct="1">
              <a:spcAft>
                <a:spcPts val="0"/>
              </a:spcAft>
              <a:buFont typeface="Wingdings" pitchFamily="2" charset="2"/>
              <a:buChar char="§"/>
              <a:defRPr/>
            </a:pPr>
            <a:r>
              <a:rPr lang="en-US" sz="2000" kern="0" dirty="0" smtClean="0">
                <a:cs typeface="Arial" pitchFamily="34" charset="0"/>
              </a:rPr>
              <a:t>#1: Over posting or over Tweeting</a:t>
            </a:r>
          </a:p>
          <a:p>
            <a:pPr marL="342900" indent="-342900" eaLnBrk="1" fontAlgn="auto" hangingPunct="1">
              <a:spcAft>
                <a:spcPts val="0"/>
              </a:spcAft>
              <a:buFont typeface="Wingdings" pitchFamily="2" charset="2"/>
              <a:buChar char="§"/>
              <a:defRPr/>
            </a:pPr>
            <a:r>
              <a:rPr lang="en-US" sz="2000" kern="0" dirty="0" smtClean="0">
                <a:cs typeface="Arial" pitchFamily="34" charset="0"/>
              </a:rPr>
              <a:t>#2: Topic overload</a:t>
            </a:r>
          </a:p>
          <a:p>
            <a:pPr marL="342900" indent="-342900" eaLnBrk="1" fontAlgn="auto" hangingPunct="1">
              <a:spcAft>
                <a:spcPts val="0"/>
              </a:spcAft>
              <a:buFont typeface="Wingdings" pitchFamily="2" charset="2"/>
              <a:buChar char="§"/>
              <a:defRPr/>
            </a:pPr>
            <a:r>
              <a:rPr lang="en-US" sz="2000" kern="0" dirty="0" smtClean="0">
                <a:cs typeface="Arial" pitchFamily="34" charset="0"/>
              </a:rPr>
              <a:t>#3: Failure to engage</a:t>
            </a:r>
          </a:p>
          <a:p>
            <a:pPr marL="342900" indent="-342900" eaLnBrk="1" fontAlgn="auto" hangingPunct="1">
              <a:spcAft>
                <a:spcPts val="0"/>
              </a:spcAft>
              <a:buFont typeface="Wingdings" pitchFamily="2" charset="2"/>
              <a:buChar char="§"/>
              <a:defRPr/>
            </a:pPr>
            <a:r>
              <a:rPr lang="en-US" sz="2000" kern="0" dirty="0" smtClean="0">
                <a:cs typeface="Arial" pitchFamily="34" charset="0"/>
              </a:rPr>
              <a:t>#4: Social media ghost ships</a:t>
            </a:r>
          </a:p>
          <a:p>
            <a:pPr marL="342900" indent="-342900" eaLnBrk="1" fontAlgn="auto" hangingPunct="1">
              <a:spcAft>
                <a:spcPts val="0"/>
              </a:spcAft>
              <a:buFont typeface="Wingdings" pitchFamily="2" charset="2"/>
              <a:buChar char="§"/>
              <a:defRPr/>
            </a:pPr>
            <a:r>
              <a:rPr lang="en-US" sz="2000" kern="0" dirty="0" smtClean="0">
                <a:cs typeface="Arial" pitchFamily="34" charset="0"/>
              </a:rPr>
              <a:t>#5: Negative engagement</a:t>
            </a:r>
          </a:p>
          <a:p>
            <a:pPr marL="342900" indent="-342900" eaLnBrk="1" fontAlgn="auto" hangingPunct="1">
              <a:spcAft>
                <a:spcPts val="0"/>
              </a:spcAft>
              <a:buFont typeface="Wingdings" pitchFamily="2" charset="2"/>
              <a:buChar char="§"/>
              <a:defRPr/>
            </a:pPr>
            <a:r>
              <a:rPr lang="en-US" sz="2000" kern="0" dirty="0" smtClean="0">
                <a:cs typeface="Arial" pitchFamily="34" charset="0"/>
              </a:rPr>
              <a:t>#6: All vegetables and no dessert</a:t>
            </a:r>
          </a:p>
          <a:p>
            <a:pPr marL="342900" indent="-342900" eaLnBrk="1" fontAlgn="auto" hangingPunct="1">
              <a:spcAft>
                <a:spcPts val="0"/>
              </a:spcAft>
              <a:buFont typeface="Wingdings" pitchFamily="2" charset="2"/>
              <a:buChar char="§"/>
              <a:defRPr/>
            </a:pPr>
            <a:r>
              <a:rPr lang="en-US" sz="2000" kern="0" dirty="0" smtClean="0">
                <a:cs typeface="Arial" pitchFamily="34" charset="0"/>
              </a:rPr>
              <a:t>#7: Too much self promotion</a:t>
            </a:r>
          </a:p>
          <a:p>
            <a:pPr marL="342900" indent="-342900" eaLnBrk="1" fontAlgn="auto" hangingPunct="1">
              <a:spcAft>
                <a:spcPts val="0"/>
              </a:spcAft>
              <a:buFont typeface="Wingdings" pitchFamily="2" charset="2"/>
              <a:buChar char="§"/>
              <a:defRPr/>
            </a:pPr>
            <a:endParaRPr lang="en-US" sz="2000" kern="0" dirty="0" smtClean="0">
              <a:cs typeface="Arial" pitchFamily="34" charset="0"/>
            </a:endParaRPr>
          </a:p>
          <a:p>
            <a:pPr marL="342900" indent="-342900" eaLnBrk="1" fontAlgn="auto" hangingPunct="1">
              <a:spcAft>
                <a:spcPts val="0"/>
              </a:spcAft>
              <a:buFont typeface="Wingdings" pitchFamily="2" charset="2"/>
              <a:buChar char="§"/>
              <a:defRPr/>
            </a:pPr>
            <a:endParaRPr lang="en-US" sz="2000" kern="0" dirty="0" smtClean="0">
              <a:cs typeface="Arial" pitchFamily="34" charset="0"/>
            </a:endParaRPr>
          </a:p>
          <a:p>
            <a:pPr marL="342900" indent="-342900" eaLnBrk="1" fontAlgn="auto" hangingPunct="1">
              <a:spcAft>
                <a:spcPts val="0"/>
              </a:spcAft>
              <a:buFont typeface="Wingdings" pitchFamily="2" charset="2"/>
              <a:buChar char="§"/>
              <a:defRPr/>
            </a:pPr>
            <a:endParaRPr lang="en-US" sz="2000" kern="0" dirty="0" smtClean="0">
              <a:cs typeface="Arial" pitchFamily="34" charset="0"/>
            </a:endParaRPr>
          </a:p>
          <a:p>
            <a:pPr marL="342900" indent="-342900" eaLnBrk="1" fontAlgn="auto" hangingPunct="1">
              <a:spcAft>
                <a:spcPts val="0"/>
              </a:spcAft>
              <a:buFont typeface="Wingdings" pitchFamily="2" charset="2"/>
              <a:buChar char="§"/>
              <a:defRPr/>
            </a:pPr>
            <a:endParaRPr lang="en-US" sz="2000" kern="0" dirty="0" smtClean="0">
              <a:cs typeface="Arial" pitchFamily="34" charset="0"/>
            </a:endParaRPr>
          </a:p>
          <a:p>
            <a:pPr marL="342900" indent="-342900" eaLnBrk="1" fontAlgn="auto" hangingPunct="1">
              <a:spcAft>
                <a:spcPts val="0"/>
              </a:spcAft>
              <a:buFont typeface="Arial" pitchFamily="34" charset="0"/>
              <a:buChar char="•"/>
              <a:defRPr/>
            </a:pPr>
            <a:endParaRPr lang="en-US" sz="2000" kern="0" dirty="0" smtClean="0">
              <a:cs typeface="Arial" pitchFamily="34" charset="0"/>
            </a:endParaRPr>
          </a:p>
        </p:txBody>
      </p:sp>
      <p:pic>
        <p:nvPicPr>
          <p:cNvPr id="8" name="Picture 7" descr="checklist.jpg"/>
          <p:cNvPicPr>
            <a:picLocks noChangeAspect="1"/>
          </p:cNvPicPr>
          <p:nvPr/>
        </p:nvPicPr>
        <p:blipFill>
          <a:blip r:embed="rId3" cstate="print"/>
          <a:stretch>
            <a:fillRect/>
          </a:stretch>
        </p:blipFill>
        <p:spPr>
          <a:xfrm>
            <a:off x="4964166" y="3210704"/>
            <a:ext cx="3644454" cy="24182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Introduction</a:t>
            </a:r>
          </a:p>
        </p:txBody>
      </p:sp>
      <p:sp>
        <p:nvSpPr>
          <p:cNvPr id="6" name="Rectangle 5"/>
          <p:cNvSpPr/>
          <p:nvPr/>
        </p:nvSpPr>
        <p:spPr>
          <a:xfrm>
            <a:off x="138541" y="1211891"/>
            <a:ext cx="4825345" cy="496751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Don’t let anyone tell you that social media is easy. It’s hard work. It takes time, planning and effort to make sure your organization’s voice is informative and authentic. </a:t>
            </a:r>
          </a:p>
          <a:p>
            <a:pPr marL="342900" lvl="1" indent="-342900">
              <a:spcBef>
                <a:spcPct val="20000"/>
              </a:spcBef>
              <a:buFont typeface="Wingdings" pitchFamily="2" charset="2"/>
              <a:buChar char="§"/>
              <a:defRPr/>
            </a:pPr>
            <a:r>
              <a:rPr lang="en-US" sz="1800" dirty="0" smtClean="0"/>
              <a:t>Studying social media best practices is crucial if you want your organization to be successful, but it’s also important to study what others have done wrong.</a:t>
            </a:r>
          </a:p>
          <a:p>
            <a:pPr marL="342900" lvl="1" indent="-342900">
              <a:spcBef>
                <a:spcPct val="20000"/>
              </a:spcBef>
              <a:buFont typeface="Wingdings" pitchFamily="2" charset="2"/>
              <a:buChar char="§"/>
              <a:defRPr/>
            </a:pPr>
            <a:r>
              <a:rPr lang="en-US" sz="1800" dirty="0" smtClean="0"/>
              <a:t>Avoiding the mistakes that others have made can help your organization avoid making the same mistakes. </a:t>
            </a:r>
          </a:p>
          <a:p>
            <a:pPr marL="342900" lvl="1" indent="-342900">
              <a:spcBef>
                <a:spcPct val="20000"/>
              </a:spcBef>
              <a:buFont typeface="Wingdings" pitchFamily="2" charset="2"/>
              <a:buChar char="§"/>
              <a:defRPr/>
            </a:pPr>
            <a:r>
              <a:rPr lang="en-US" sz="1800" dirty="0" smtClean="0"/>
              <a:t>Taking social media risks is part of the job, but if someone else has already taken the risk and it turned out poorly, learn from their mistakes rather than making your own. </a:t>
            </a:r>
          </a:p>
        </p:txBody>
      </p:sp>
      <p:pic>
        <p:nvPicPr>
          <p:cNvPr id="9" name="Picture 8" descr="social-media-mistakes.png"/>
          <p:cNvPicPr>
            <a:picLocks noChangeAspect="1"/>
          </p:cNvPicPr>
          <p:nvPr/>
        </p:nvPicPr>
        <p:blipFill>
          <a:blip r:embed="rId3" cstate="print"/>
          <a:stretch>
            <a:fillRect/>
          </a:stretch>
        </p:blipFill>
        <p:spPr>
          <a:xfrm>
            <a:off x="4254013" y="1650670"/>
            <a:ext cx="4889987" cy="37288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#1: Over posting or over Tweeting</a:t>
            </a:r>
          </a:p>
        </p:txBody>
      </p:sp>
      <p:sp>
        <p:nvSpPr>
          <p:cNvPr id="6" name="Rectangle 5"/>
          <p:cNvSpPr/>
          <p:nvPr/>
        </p:nvSpPr>
        <p:spPr>
          <a:xfrm>
            <a:off x="4164270" y="1200015"/>
            <a:ext cx="4932223" cy="491211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All organizations have a lot to say. All organizations are doing great things. But depending on the size of your social media audience, not every press conference, training exercise or organizational update is worth a Facebook post or Tweet. </a:t>
            </a:r>
          </a:p>
          <a:p>
            <a:pPr marL="342900" lvl="1" indent="-342900">
              <a:spcBef>
                <a:spcPct val="20000"/>
              </a:spcBef>
              <a:buFont typeface="Wingdings" pitchFamily="2" charset="2"/>
              <a:buChar char="§"/>
              <a:defRPr/>
            </a:pPr>
            <a:r>
              <a:rPr lang="en-US" sz="1800" dirty="0" smtClean="0"/>
              <a:t>Evaluate the size of your social media audience. If you have a large social media audience, then 3-5 Facebook posts or Tweets a day is reasonable. If you have a few hundred “likes,” 3-5 posts may be a little excessive. It’s important to know what your audience wants.</a:t>
            </a:r>
          </a:p>
          <a:p>
            <a:pPr marL="342900" lvl="1" indent="-342900">
              <a:spcBef>
                <a:spcPct val="20000"/>
              </a:spcBef>
              <a:buFont typeface="Wingdings" pitchFamily="2" charset="2"/>
              <a:buChar char="§"/>
              <a:defRPr/>
            </a:pPr>
            <a:r>
              <a:rPr lang="en-US" sz="1800" dirty="0" smtClean="0"/>
              <a:t>If you have less than 100 “likes” on Facebook and you’re posting 10 times a day, it may be time to reevaluate your social media strategy. </a:t>
            </a:r>
          </a:p>
        </p:txBody>
      </p:sp>
      <p:pic>
        <p:nvPicPr>
          <p:cNvPr id="8" name="Picture 7" descr="failwhale.gif"/>
          <p:cNvPicPr>
            <a:picLocks noChangeAspect="1"/>
          </p:cNvPicPr>
          <p:nvPr/>
        </p:nvPicPr>
        <p:blipFill>
          <a:blip r:embed="rId3" cstate="print"/>
          <a:srcRect l="23818" r="21792"/>
          <a:stretch>
            <a:fillRect/>
          </a:stretch>
        </p:blipFill>
        <p:spPr>
          <a:xfrm>
            <a:off x="368133" y="1573479"/>
            <a:ext cx="3618205" cy="359228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#2</a:t>
            </a:r>
            <a:r>
              <a:rPr lang="en-US" sz="3200" b="1" dirty="0" smtClean="0">
                <a:effectLst>
                  <a:outerShdw blurRad="38100" dist="38100" dir="2700000" algn="tl">
                    <a:srgbClr val="000000">
                      <a:alpha val="43137"/>
                    </a:srgbClr>
                  </a:outerShdw>
                </a:effectLst>
                <a:latin typeface="+mn-lt"/>
                <a:cs typeface="Arial" pitchFamily="34" charset="0"/>
              </a:rPr>
              <a:t>: Topic overload</a:t>
            </a:r>
          </a:p>
        </p:txBody>
      </p:sp>
      <p:sp>
        <p:nvSpPr>
          <p:cNvPr id="6" name="Rectangle 5"/>
          <p:cNvSpPr/>
          <p:nvPr/>
        </p:nvSpPr>
        <p:spPr>
          <a:xfrm>
            <a:off x="221662" y="1259391"/>
            <a:ext cx="5122234" cy="491211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Topic overload happens when your organization posts or Tweets about a specific topic or event nonstop without providing other content to break up the flow from time to time. </a:t>
            </a:r>
          </a:p>
          <a:p>
            <a:pPr marL="342900" lvl="1" indent="-342900">
              <a:spcBef>
                <a:spcPct val="20000"/>
              </a:spcBef>
              <a:buFont typeface="Wingdings" pitchFamily="2" charset="2"/>
              <a:buChar char="§"/>
              <a:defRPr/>
            </a:pPr>
            <a:r>
              <a:rPr lang="en-US" sz="1800" dirty="0" smtClean="0"/>
              <a:t>Even the U.S. Army has been guilty of topic overload in the past. Events like Medal of Honor ceremonies and major Army initiatives create the desire to post only content that relates to that event or initiative. But focusing too much on a specific topic can turn your audience off. </a:t>
            </a:r>
          </a:p>
          <a:p>
            <a:pPr marL="342900" lvl="1" indent="-342900">
              <a:spcBef>
                <a:spcPct val="20000"/>
              </a:spcBef>
              <a:buFont typeface="Wingdings" pitchFamily="2" charset="2"/>
              <a:buChar char="§"/>
              <a:defRPr/>
            </a:pPr>
            <a:r>
              <a:rPr lang="en-US" sz="1800" dirty="0" smtClean="0"/>
              <a:t>It’s perfectly acceptable to have a social media focus for a few days, but be sure to continue to post additional unrelated content so your audience doesn’t become bored with your message. </a:t>
            </a:r>
          </a:p>
        </p:txBody>
      </p:sp>
      <p:pic>
        <p:nvPicPr>
          <p:cNvPr id="9" name="Picture 8" descr="information-overload.jpg"/>
          <p:cNvPicPr>
            <a:picLocks noChangeAspect="1"/>
          </p:cNvPicPr>
          <p:nvPr/>
        </p:nvPicPr>
        <p:blipFill>
          <a:blip r:embed="rId3" cstate="print"/>
          <a:srcRect l="16773" r="16981"/>
          <a:stretch>
            <a:fillRect/>
          </a:stretch>
        </p:blipFill>
        <p:spPr>
          <a:xfrm>
            <a:off x="5498276" y="1221397"/>
            <a:ext cx="3360716" cy="447824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#3</a:t>
            </a:r>
            <a:r>
              <a:rPr lang="en-US" sz="3200" b="1" dirty="0" smtClean="0">
                <a:effectLst>
                  <a:outerShdw blurRad="38100" dist="38100" dir="2700000" algn="tl">
                    <a:srgbClr val="000000">
                      <a:alpha val="43137"/>
                    </a:srgbClr>
                  </a:outerShdw>
                </a:effectLst>
                <a:latin typeface="+mn-lt"/>
                <a:cs typeface="Arial" pitchFamily="34" charset="0"/>
              </a:rPr>
              <a:t>: Failure to engage</a:t>
            </a:r>
          </a:p>
        </p:txBody>
      </p:sp>
      <p:sp>
        <p:nvSpPr>
          <p:cNvPr id="6" name="Rectangle 5"/>
          <p:cNvSpPr/>
          <p:nvPr/>
        </p:nvSpPr>
        <p:spPr>
          <a:xfrm>
            <a:off x="221661" y="1259391"/>
            <a:ext cx="8696707" cy="241912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Social media, by definition, is social. If you have a social media presence, you must engage with your audience on that social media presence.</a:t>
            </a:r>
          </a:p>
          <a:p>
            <a:pPr marL="342900" lvl="1" indent="-342900">
              <a:spcBef>
                <a:spcPct val="20000"/>
              </a:spcBef>
              <a:buFont typeface="Wingdings" pitchFamily="2" charset="2"/>
              <a:buChar char="§"/>
              <a:defRPr/>
            </a:pPr>
            <a:r>
              <a:rPr lang="en-US" sz="1800" dirty="0" smtClean="0"/>
              <a:t>Whether that means liking comments, answering questions, or asking questions of your social media audience, you must engage. </a:t>
            </a:r>
          </a:p>
          <a:p>
            <a:pPr marL="342900" lvl="1" indent="-342900">
              <a:spcBef>
                <a:spcPct val="20000"/>
              </a:spcBef>
              <a:buFont typeface="Wingdings" pitchFamily="2" charset="2"/>
              <a:buChar char="§"/>
              <a:defRPr/>
            </a:pPr>
            <a:r>
              <a:rPr lang="en-US" sz="1800" dirty="0" smtClean="0"/>
              <a:t>Social media is time consuming, and engaging on a regular basis adds to the time you dedicate to social media, but if you’re not engaging on your social media presence, your audience will figure it out, and they will likely move on if they know you’re not listening.</a:t>
            </a:r>
          </a:p>
        </p:txBody>
      </p:sp>
      <p:pic>
        <p:nvPicPr>
          <p:cNvPr id="10" name="Picture 9" descr="social-media-marketing.jpg"/>
          <p:cNvPicPr>
            <a:picLocks noChangeAspect="1"/>
          </p:cNvPicPr>
          <p:nvPr/>
        </p:nvPicPr>
        <p:blipFill>
          <a:blip r:embed="rId3" cstate="print"/>
          <a:srcRect b="21338"/>
          <a:stretch>
            <a:fillRect/>
          </a:stretch>
        </p:blipFill>
        <p:spPr>
          <a:xfrm>
            <a:off x="2346563" y="3689010"/>
            <a:ext cx="4826302" cy="23555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#4</a:t>
            </a:r>
            <a:r>
              <a:rPr lang="en-US" sz="3200" b="1" dirty="0" smtClean="0">
                <a:effectLst>
                  <a:outerShdw blurRad="38100" dist="38100" dir="2700000" algn="tl">
                    <a:srgbClr val="000000">
                      <a:alpha val="43137"/>
                    </a:srgbClr>
                  </a:outerShdw>
                </a:effectLst>
                <a:latin typeface="+mn-lt"/>
                <a:cs typeface="Arial" pitchFamily="34" charset="0"/>
              </a:rPr>
              <a:t>: Social media ghost ships</a:t>
            </a:r>
          </a:p>
        </p:txBody>
      </p:sp>
      <p:sp>
        <p:nvSpPr>
          <p:cNvPr id="6" name="Rectangle 5"/>
          <p:cNvSpPr/>
          <p:nvPr/>
        </p:nvSpPr>
        <p:spPr>
          <a:xfrm>
            <a:off x="2751106" y="1235640"/>
            <a:ext cx="6345394" cy="491211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Starting a social media presence is always a good idea at first, but after a few months, some organizations stop caring about social media as much. Some organizations stop posting all together. </a:t>
            </a:r>
          </a:p>
          <a:p>
            <a:pPr marL="342900" lvl="1" indent="-342900">
              <a:spcBef>
                <a:spcPct val="20000"/>
              </a:spcBef>
              <a:buFont typeface="Wingdings" pitchFamily="2" charset="2"/>
              <a:buChar char="§"/>
              <a:defRPr/>
            </a:pPr>
            <a:r>
              <a:rPr lang="en-US" sz="1800" dirty="0" smtClean="0"/>
              <a:t>Once an organization stops posting, the social media presence continues to exist. That Facebook Page that people have “liked” or that Twitter account people have followed still exists. It floats through the Internet like a social media ghost ship. The presence still exists, but nobody is on the ship. </a:t>
            </a:r>
          </a:p>
          <a:p>
            <a:pPr marL="342900" lvl="1" indent="-342900">
              <a:spcBef>
                <a:spcPct val="20000"/>
              </a:spcBef>
              <a:buFont typeface="Wingdings" pitchFamily="2" charset="2"/>
              <a:buChar char="§"/>
              <a:defRPr/>
            </a:pPr>
            <a:r>
              <a:rPr lang="en-US" sz="1800" dirty="0" smtClean="0"/>
              <a:t>This is a major problem in the Army. Do not create a social media ghost ship. If you don’t have the time to manage a social media presence, don’t create one. If you find that after a few months, social media is not good for your organization, delete the presence. Social media ghost ships reflect poorly on the organization and the Army as a whole. </a:t>
            </a:r>
          </a:p>
        </p:txBody>
      </p:sp>
      <p:pic>
        <p:nvPicPr>
          <p:cNvPr id="8" name="Picture 7" descr="Ghost+Ship-3.jpg"/>
          <p:cNvPicPr>
            <a:picLocks noChangeAspect="1"/>
          </p:cNvPicPr>
          <p:nvPr/>
        </p:nvPicPr>
        <p:blipFill>
          <a:blip r:embed="rId3" cstate="print"/>
          <a:srcRect l="12982" r="15743"/>
          <a:stretch>
            <a:fillRect/>
          </a:stretch>
        </p:blipFill>
        <p:spPr>
          <a:xfrm>
            <a:off x="296883" y="1428998"/>
            <a:ext cx="2250267" cy="42236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#5</a:t>
            </a:r>
            <a:r>
              <a:rPr lang="en-US" sz="3200" b="1" dirty="0" smtClean="0">
                <a:effectLst>
                  <a:outerShdw blurRad="38100" dist="38100" dir="2700000" algn="tl">
                    <a:srgbClr val="000000">
                      <a:alpha val="43137"/>
                    </a:srgbClr>
                  </a:outerShdw>
                </a:effectLst>
                <a:latin typeface="+mn-lt"/>
                <a:cs typeface="Arial" pitchFamily="34" charset="0"/>
              </a:rPr>
              <a:t>: Negative engagement</a:t>
            </a:r>
          </a:p>
        </p:txBody>
      </p:sp>
      <p:sp>
        <p:nvSpPr>
          <p:cNvPr id="6" name="Rectangle 5"/>
          <p:cNvSpPr/>
          <p:nvPr/>
        </p:nvSpPr>
        <p:spPr>
          <a:xfrm>
            <a:off x="190005" y="1223764"/>
            <a:ext cx="8953994" cy="3305520"/>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Social media is a place for individuals to interact and express their opinions. Occasionally, those opinions do not sync up with the positions of your organization.</a:t>
            </a:r>
          </a:p>
          <a:p>
            <a:pPr marL="342900" lvl="1" indent="-342900">
              <a:spcBef>
                <a:spcPct val="20000"/>
              </a:spcBef>
              <a:buFont typeface="Wingdings" pitchFamily="2" charset="2"/>
              <a:buChar char="§"/>
              <a:defRPr/>
            </a:pPr>
            <a:r>
              <a:rPr lang="en-US" sz="1800" dirty="0" smtClean="0"/>
              <a:t>If the comments violate your organization’s terms of use statement, they are easy enough to delete, but if they don’t, you need to leave them up. </a:t>
            </a:r>
          </a:p>
          <a:p>
            <a:pPr marL="342900" lvl="1" indent="-342900">
              <a:spcBef>
                <a:spcPct val="20000"/>
              </a:spcBef>
              <a:buFont typeface="Wingdings" pitchFamily="2" charset="2"/>
              <a:buChar char="§"/>
              <a:defRPr/>
            </a:pPr>
            <a:r>
              <a:rPr lang="en-US" sz="1800" dirty="0" smtClean="0"/>
              <a:t>Unfortunately, some organizations have difficult time crafting professional responses to negative comments that appear on their Facebook Pages or are directed toward their Twitter accounts.</a:t>
            </a:r>
          </a:p>
          <a:p>
            <a:pPr marL="342900" lvl="1" indent="-342900">
              <a:spcBef>
                <a:spcPct val="20000"/>
              </a:spcBef>
              <a:buFont typeface="Wingdings" pitchFamily="2" charset="2"/>
              <a:buChar char="§"/>
              <a:defRPr/>
            </a:pPr>
            <a:r>
              <a:rPr lang="en-US" sz="1800" dirty="0" smtClean="0"/>
              <a:t>Your social media presence is a reflection of your organization, so always remain professional. There is never a good time to lash out at a follower of your social media presence. Keep it professional at all times, or say goodbye to your social media audience. </a:t>
            </a:r>
          </a:p>
        </p:txBody>
      </p:sp>
      <p:pic>
        <p:nvPicPr>
          <p:cNvPr id="9" name="Picture 8" descr="online-argument.jpg"/>
          <p:cNvPicPr>
            <a:picLocks noChangeAspect="1"/>
          </p:cNvPicPr>
          <p:nvPr/>
        </p:nvPicPr>
        <p:blipFill>
          <a:blip r:embed="rId3" cstate="print"/>
          <a:stretch>
            <a:fillRect/>
          </a:stretch>
        </p:blipFill>
        <p:spPr>
          <a:xfrm>
            <a:off x="2685332" y="4346680"/>
            <a:ext cx="3871242" cy="18522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61331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#6</a:t>
            </a:r>
            <a:r>
              <a:rPr lang="en-US" sz="3200" b="1" dirty="0" smtClean="0">
                <a:effectLst>
                  <a:outerShdw blurRad="38100" dist="38100" dir="2700000" algn="tl">
                    <a:srgbClr val="000000">
                      <a:alpha val="43137"/>
                    </a:srgbClr>
                  </a:outerShdw>
                </a:effectLst>
                <a:latin typeface="+mn-lt"/>
                <a:cs typeface="Arial" pitchFamily="34" charset="0"/>
              </a:rPr>
              <a:t>: All vegetables and no dessert</a:t>
            </a:r>
          </a:p>
        </p:txBody>
      </p:sp>
      <p:sp>
        <p:nvSpPr>
          <p:cNvPr id="6" name="Rectangle 5"/>
          <p:cNvSpPr/>
          <p:nvPr/>
        </p:nvSpPr>
        <p:spPr>
          <a:xfrm>
            <a:off x="190006" y="1223764"/>
            <a:ext cx="5320145" cy="4912114"/>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As a social media manager, one of your primary functions is to post information that supports your organization’s communication priorities.</a:t>
            </a:r>
          </a:p>
          <a:p>
            <a:pPr marL="342900" lvl="1" indent="-342900">
              <a:spcBef>
                <a:spcPct val="20000"/>
              </a:spcBef>
              <a:buFont typeface="Wingdings" pitchFamily="2" charset="2"/>
              <a:buChar char="§"/>
              <a:defRPr/>
            </a:pPr>
            <a:r>
              <a:rPr lang="en-US" sz="1800" dirty="0" smtClean="0"/>
              <a:t>Not all of this information is fascinating stuff. It’s your job as a social media manager to either turn those pieces of information (vegetables) into interesting information (dessert) or make sure your follow up your somewhat dull content with content your audience is sure to like.</a:t>
            </a:r>
          </a:p>
          <a:p>
            <a:pPr marL="342900" lvl="1" indent="-342900">
              <a:spcBef>
                <a:spcPct val="20000"/>
              </a:spcBef>
              <a:buFont typeface="Wingdings" pitchFamily="2" charset="2"/>
              <a:buChar char="§"/>
              <a:defRPr/>
            </a:pPr>
            <a:r>
              <a:rPr lang="en-US" sz="1800" dirty="0" smtClean="0"/>
              <a:t>It’s your job to put out certain pieces of information, but it’s also your job to keep the audience interested and coming back. If you can’t find a way to balance the vegetables with the dessert, then you’ll eventually end up eating dinner alone.</a:t>
            </a:r>
          </a:p>
        </p:txBody>
      </p:sp>
      <p:pic>
        <p:nvPicPr>
          <p:cNvPr id="8" name="Picture 7" descr="veggies first1(2)_thumb.jpg"/>
          <p:cNvPicPr>
            <a:picLocks noChangeAspect="1"/>
          </p:cNvPicPr>
          <p:nvPr/>
        </p:nvPicPr>
        <p:blipFill>
          <a:blip r:embed="rId3" cstate="print"/>
          <a:srcRect l="26450" r="5156"/>
          <a:stretch>
            <a:fillRect/>
          </a:stretch>
        </p:blipFill>
        <p:spPr>
          <a:xfrm>
            <a:off x="5438898" y="1574654"/>
            <a:ext cx="3301341" cy="36148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rmy">
  <a:themeElements>
    <a:clrScheme name="">
      <a:dk1>
        <a:srgbClr val="000000"/>
      </a:dk1>
      <a:lt1>
        <a:srgbClr val="FFFFFF"/>
      </a:lt1>
      <a:dk2>
        <a:srgbClr val="000000"/>
      </a:dk2>
      <a:lt2>
        <a:srgbClr val="2D2D2D"/>
      </a:lt2>
      <a:accent1>
        <a:srgbClr val="AAAAAA"/>
      </a:accent1>
      <a:accent2>
        <a:srgbClr val="FBCC10"/>
      </a:accent2>
      <a:accent3>
        <a:srgbClr val="FFFFFF"/>
      </a:accent3>
      <a:accent4>
        <a:srgbClr val="000000"/>
      </a:accent4>
      <a:accent5>
        <a:srgbClr val="D2D2D2"/>
      </a:accent5>
      <a:accent6>
        <a:srgbClr val="E3B90D"/>
      </a:accent6>
      <a:hlink>
        <a:srgbClr val="696969"/>
      </a:hlink>
      <a:folHlink>
        <a:srgbClr val="6B6B6B"/>
      </a:folHlink>
    </a:clrScheme>
    <a:fontScheme name="army">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Helvetica"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1" charset="0"/>
            <a:ea typeface="ＭＳ Ｐゴシック" pitchFamily="1" charset="-128"/>
          </a:defRPr>
        </a:defPPr>
      </a:lstStyle>
    </a:lnDef>
  </a:objectDefaults>
  <a:extraClrSchemeLst>
    <a:extraClrScheme>
      <a:clrScheme name="ar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m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my 13">
        <a:dk1>
          <a:srgbClr val="000000"/>
        </a:dk1>
        <a:lt1>
          <a:srgbClr val="FFFFFF"/>
        </a:lt1>
        <a:dk2>
          <a:srgbClr val="000000"/>
        </a:dk2>
        <a:lt2>
          <a:srgbClr val="808080"/>
        </a:lt2>
        <a:accent1>
          <a:srgbClr val="C3C3C3"/>
        </a:accent1>
        <a:accent2>
          <a:srgbClr val="FBCC10"/>
        </a:accent2>
        <a:accent3>
          <a:srgbClr val="FFFFFF"/>
        </a:accent3>
        <a:accent4>
          <a:srgbClr val="000000"/>
        </a:accent4>
        <a:accent5>
          <a:srgbClr val="DEDEDE"/>
        </a:accent5>
        <a:accent6>
          <a:srgbClr val="E3B90D"/>
        </a:accent6>
        <a:hlink>
          <a:srgbClr val="696969"/>
        </a:hlink>
        <a:folHlink>
          <a:srgbClr val="6B6B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clarketc:Desktop:Template09:powerpoint:army.pot</Template>
  <TotalTime>0</TotalTime>
  <Words>1267</Words>
  <Application>Microsoft Office PowerPoint</Application>
  <PresentationFormat>On-screen Show (4:3)</PresentationFormat>
  <Paragraphs>81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army</vt:lpstr>
      <vt:lpstr>Social Media Roundup</vt:lpstr>
      <vt:lpstr>Slide 2</vt:lpstr>
      <vt:lpstr>Introduction</vt:lpstr>
      <vt:lpstr>#1: Over posting or over Tweeting</vt:lpstr>
      <vt:lpstr>#2: Topic overload</vt:lpstr>
      <vt:lpstr>#3: Failure to engage</vt:lpstr>
      <vt:lpstr>#4: Social media ghost ships</vt:lpstr>
      <vt:lpstr>#5: Negative engagement</vt:lpstr>
      <vt:lpstr>#6: All vegetables and no dessert</vt:lpstr>
      <vt:lpstr>#7: Too much self promotion</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2011-01-07T13:24:44Z</dcterms:created>
  <dcterms:modified xsi:type="dcterms:W3CDTF">2012-09-27T10:42:45Z</dcterms:modified>
</cp:coreProperties>
</file>