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5"/>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B90541"/>
    <a:srgbClr val="C10746"/>
    <a:srgbClr val="9C073A"/>
    <a:srgbClr val="CE04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822" autoAdjust="0"/>
    <p:restoredTop sz="94660"/>
  </p:normalViewPr>
  <p:slideViewPr>
    <p:cSldViewPr snapToGrid="0" snapToObjects="1">
      <p:cViewPr varScale="1">
        <p:scale>
          <a:sx n="92" d="100"/>
          <a:sy n="92" d="100"/>
        </p:scale>
        <p:origin x="-1808" y="-120"/>
      </p:cViewPr>
      <p:guideLst>
        <p:guide orient="horz" pos="2160"/>
        <p:guide orient="horz" pos="835"/>
        <p:guide pos="505"/>
        <p:guide pos="5463"/>
        <p:guide pos="291"/>
        <p:guide pos="67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E7739-A1AC-2248-8AF7-4BBB43CEF779}" type="datetimeFigureOut">
              <a:rPr lang="en-US" smtClean="0"/>
              <a:pPr/>
              <a:t>11/3/11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EC31B-95DE-484C-9B7F-BD3463452073}" type="slidenum">
              <a:rPr lang="en-US" smtClean="0"/>
              <a:pPr/>
              <a:t>‹#›</a:t>
            </a:fld>
            <a:endParaRPr lang="en-US" dirty="0"/>
          </a:p>
        </p:txBody>
      </p:sp>
    </p:spTree>
    <p:extLst>
      <p:ext uri="{BB962C8B-B14F-4D97-AF65-F5344CB8AC3E}">
        <p14:creationId xmlns:p14="http://schemas.microsoft.com/office/powerpoint/2010/main" val="2860470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a:t>
            </a:fld>
            <a:endParaRPr lang="en-US" dirty="0"/>
          </a:p>
        </p:txBody>
      </p:sp>
    </p:spTree>
    <p:extLst>
      <p:ext uri="{BB962C8B-B14F-4D97-AF65-F5344CB8AC3E}">
        <p14:creationId xmlns:p14="http://schemas.microsoft.com/office/powerpoint/2010/main" val="89142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resume is often the foot in the door or the painful slam you hear when the door closes.  It requires unbiased review.  It requires that you demonstrate that you possess communication skills.  It requires that</a:t>
            </a:r>
            <a:r>
              <a:rPr lang="en-US" baseline="0" dirty="0" smtClean="0"/>
              <a:t> you provide it in a timely fashion, and it requires that you tell the truth.  Exaggerations are easy to discover.  Don’t lie.  No one hires known liars.</a:t>
            </a:r>
          </a:p>
          <a:p>
            <a:endParaRPr lang="en-US" baseline="0" dirty="0" smtClean="0"/>
          </a:p>
          <a:p>
            <a:r>
              <a:rPr lang="en-US" baseline="0" dirty="0" smtClean="0"/>
              <a:t>Don’t guess at what people say about you.  Find out.  Remember, this is the OJ Simpson Trial Rule.  The prosecution thought that the bloody glove was the slam dunk to conviction.  The only problem was, nobody checked to be sure that the glove…the primary piece of evidence…fit Simpson’s hand.  It didn’t.  The jury heard, “If the glove don’t fit, you </a:t>
            </a:r>
            <a:r>
              <a:rPr lang="en-US" baseline="0" dirty="0" err="1" smtClean="0"/>
              <a:t>gotta</a:t>
            </a:r>
            <a:r>
              <a:rPr lang="en-US" baseline="0" dirty="0" smtClean="0"/>
              <a:t> acquit.”  And they did.  Know the answers upfront.</a:t>
            </a:r>
          </a:p>
          <a:p>
            <a:endParaRPr lang="en-US" baseline="0" dirty="0" smtClean="0"/>
          </a:p>
          <a:p>
            <a:r>
              <a:rPr lang="en-US" baseline="0" dirty="0" smtClean="0"/>
              <a:t>The resume is the place to show off your accomplishments, skills, and marketability.   Write your resume.  Review it.  Write it again.  Review it.  Edit it.  Polish it.  Make it uniquely you.  And don’t forget to spellcheck.</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10</a:t>
            </a:fld>
            <a:endParaRPr lang="en-US" dirty="0"/>
          </a:p>
        </p:txBody>
      </p:sp>
    </p:spTree>
    <p:extLst>
      <p:ext uri="{BB962C8B-B14F-4D97-AF65-F5344CB8AC3E}">
        <p14:creationId xmlns:p14="http://schemas.microsoft.com/office/powerpoint/2010/main" val="188343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elevator</a:t>
            </a:r>
            <a:r>
              <a:rPr lang="en-US" baseline="0" dirty="0" smtClean="0"/>
              <a:t> pitch.  If you had ninety seconds between the ground floor and the penthouse, and you were riding with Bob Pittman, what would you say about yourself to sell him on hiring you?  Make it a three-point pitch.  </a:t>
            </a:r>
          </a:p>
          <a:p>
            <a:endParaRPr lang="en-US" baseline="0" dirty="0" smtClean="0"/>
          </a:p>
          <a:p>
            <a:r>
              <a:rPr lang="en-US" dirty="0" smtClean="0"/>
              <a:t>Differentiate:  Why are you different from the others who want the job?  What special skills</a:t>
            </a:r>
            <a:r>
              <a:rPr lang="en-US" baseline="0" dirty="0" smtClean="0"/>
              <a:t> do you possess?  Who will back up your claims?  Can your written package look different/better?  How does your Social Media stand out?  Does it show that you will do a great job of Social Media for your next station?  Can you do multiple jobs/tasks that others cannot, especially in money-saving unusual combinations?</a:t>
            </a:r>
          </a:p>
          <a:p>
            <a:endParaRPr lang="en-US" baseline="0" dirty="0" smtClean="0"/>
          </a:p>
          <a:p>
            <a:r>
              <a:rPr lang="en-US" baseline="0" dirty="0" smtClean="0"/>
              <a:t>Just like a presidential candidate who will debate other candidates, you need to be prepared.  Know your material.  Just like a quarterback, practice, practice, practice. Practice is the difference between winning the championship or watching it on </a:t>
            </a:r>
            <a:r>
              <a:rPr lang="en-US" baseline="0" dirty="0" err="1" smtClean="0"/>
              <a:t>tv</a:t>
            </a:r>
            <a:r>
              <a:rPr lang="en-US" baseline="0" dirty="0" smtClean="0"/>
              <a:t>.  Who do you want to be?  This is another area where we can help.  Don’t be afraid to ask.</a:t>
            </a:r>
          </a:p>
          <a:p>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11</a:t>
            </a:fld>
            <a:endParaRPr lang="en-US" dirty="0"/>
          </a:p>
        </p:txBody>
      </p:sp>
    </p:spTree>
    <p:extLst>
      <p:ext uri="{BB962C8B-B14F-4D97-AF65-F5344CB8AC3E}">
        <p14:creationId xmlns:p14="http://schemas.microsoft.com/office/powerpoint/2010/main" val="364596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Day Five is</a:t>
            </a:r>
            <a:r>
              <a:rPr lang="en-US" baseline="0" dirty="0" smtClean="0"/>
              <a:t> the most important day for preparing to re-enter the job market.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Electronic networking</a:t>
            </a:r>
            <a:r>
              <a:rPr lang="en-US" baseline="0" dirty="0" smtClean="0"/>
              <a:t> </a:t>
            </a:r>
            <a:r>
              <a:rPr lang="en-US" dirty="0" smtClean="0"/>
              <a:t>often allows others to judge whether you would be a good “fit” for a position, without the discomfort of getting too involved in the process.  But don’t discount checking the opportunities pages of the websites of</a:t>
            </a:r>
            <a:r>
              <a:rPr lang="en-US" baseline="0" dirty="0" smtClean="0"/>
              <a:t> potential employers.  Do it every day, at 8 AM, 1 PM and 5:30 PM in each major time zone.  You never know when your dream job might appear.</a:t>
            </a:r>
            <a:endParaRPr lang="en-US" dirty="0" smtClean="0"/>
          </a:p>
          <a:p>
            <a:endParaRPr lang="en-US" dirty="0" smtClean="0"/>
          </a:p>
          <a:p>
            <a:r>
              <a:rPr lang="en-US" dirty="0" smtClean="0"/>
              <a:t>Become a temporary</a:t>
            </a:r>
            <a:r>
              <a:rPr lang="en-US" baseline="0" dirty="0" smtClean="0"/>
              <a:t> consultant.  People who help others are likely to be helped later.  This practice also makes you stand out from the crowd, it offers an opportunity to show that you are smart, and it screams that you are a team player.</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12</a:t>
            </a:fld>
            <a:endParaRPr lang="en-US" dirty="0"/>
          </a:p>
        </p:txBody>
      </p:sp>
    </p:spTree>
    <p:extLst>
      <p:ext uri="{BB962C8B-B14F-4D97-AF65-F5344CB8AC3E}">
        <p14:creationId xmlns:p14="http://schemas.microsoft.com/office/powerpoint/2010/main" val="7912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interview is crucial, and these days, they can happen online as easily as they can on the telephone</a:t>
            </a:r>
            <a:r>
              <a:rPr lang="en-US" baseline="0" dirty="0" smtClean="0"/>
              <a:t> or in person.  This slide shows you the steps you must take to become the best interview that you can be.  Again, practice, practice, practice.  Replay the interview over and over.  Videotape it if you can.  Look at your body language.  What does it say?  Are your arms folded?  Do you scowl or withdraw when you are asked about leaving your last job?  Or do you feel relaxed and look it, too?  Are you smiling?  Are you maintaining eye contact?</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13</a:t>
            </a:fld>
            <a:endParaRPr lang="en-US" dirty="0"/>
          </a:p>
        </p:txBody>
      </p:sp>
    </p:spTree>
    <p:extLst>
      <p:ext uri="{BB962C8B-B14F-4D97-AF65-F5344CB8AC3E}">
        <p14:creationId xmlns:p14="http://schemas.microsoft.com/office/powerpoint/2010/main" val="278769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you’re done with the roleplaying, the real McCoy is even tougher.</a:t>
            </a:r>
            <a:r>
              <a:rPr lang="en-US" baseline="0" dirty="0" smtClean="0"/>
              <a:t>  Work on setting aside your nervousness.  Take measured breaths.  Think positive thoughts.  And follow these rules.</a:t>
            </a:r>
          </a:p>
          <a:p>
            <a:endParaRPr lang="en-US" baseline="0" dirty="0" smtClean="0"/>
          </a:p>
          <a:p>
            <a:r>
              <a:rPr lang="en-US" baseline="0" dirty="0" smtClean="0"/>
              <a:t>Questions that you ask a potential employer is another way to differentiate yourself.  Ask if you can work on a project that will demonstrate how much you know about the job being offered.  Is the company public?  Read their public filings with the SEC to find out about the Board of Directors, how much revenue or profit they generated in the last year, even how they schedule their workflow.  Knowledge is power.  Make sure that you know more than the next guy, and that you show it in your questions.  NEVER waste a potential employer’s time with compensation or benefit questions.  That sets you apart in the wrong way.  There will be plenty of time to negotiate if you get the job offer.</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14</a:t>
            </a:fld>
            <a:endParaRPr lang="en-US" dirty="0"/>
          </a:p>
        </p:txBody>
      </p:sp>
    </p:spTree>
    <p:extLst>
      <p:ext uri="{BB962C8B-B14F-4D97-AF65-F5344CB8AC3E}">
        <p14:creationId xmlns:p14="http://schemas.microsoft.com/office/powerpoint/2010/main" val="386003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employers are avoiding</a:t>
            </a:r>
            <a:r>
              <a:rPr lang="en-US" baseline="0" dirty="0" smtClean="0"/>
              <a:t> airfare and in-market travel expenses by interviewing on video chat.  This means that you must hone your “TV” presence.  Remember to look just above the camera lens at all times to give the impression of maintaining eye contact.</a:t>
            </a:r>
          </a:p>
          <a:p>
            <a:r>
              <a:rPr lang="en-US" baseline="0" dirty="0" smtClean="0"/>
              <a:t>Good body language means no crossed-arms, lots of eye contact and smiling.  Nodding your head shows agreement and interest in your interviewer’s questions.  Also, nodding your head makes the interviewer feel more positively toward you.</a:t>
            </a:r>
          </a:p>
          <a:p>
            <a:endParaRPr lang="en-US" baseline="0" dirty="0" smtClean="0"/>
          </a:p>
          <a:p>
            <a:r>
              <a:rPr lang="en-US" baseline="0" dirty="0" smtClean="0"/>
              <a:t>The most important thing that you can do or say, is to ASK FOR THE JOB.</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15</a:t>
            </a:fld>
            <a:endParaRPr lang="en-US" dirty="0"/>
          </a:p>
        </p:txBody>
      </p:sp>
    </p:spTree>
    <p:extLst>
      <p:ext uri="{BB962C8B-B14F-4D97-AF65-F5344CB8AC3E}">
        <p14:creationId xmlns:p14="http://schemas.microsoft.com/office/powerpoint/2010/main" val="21584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for the prospect list:</a:t>
            </a:r>
          </a:p>
          <a:p>
            <a:r>
              <a:rPr lang="en-US" dirty="0" smtClean="0"/>
              <a:t>Friends/colleagues/former</a:t>
            </a:r>
            <a:r>
              <a:rPr lang="en-US" baseline="0" dirty="0" smtClean="0"/>
              <a:t> employer’s HR person/large local advertisers (they often have relationships that can get you an open door with another company in your own town)/corporate websites/All Access/careful review of trade publications…your industry’s and others’.</a:t>
            </a:r>
          </a:p>
          <a:p>
            <a:endParaRPr lang="en-US" baseline="0" dirty="0" smtClean="0"/>
          </a:p>
          <a:p>
            <a:r>
              <a:rPr lang="en-US" baseline="0" dirty="0" smtClean="0"/>
              <a:t>Here’s a tip.  Call the receptionist two days before your interview and ask for an assistant to confirm the meeting.  Send both the receptionist and the assistant a thank you, in writing.  Stand out.  Differentiation is the name of the game.</a:t>
            </a:r>
          </a:p>
          <a:p>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16</a:t>
            </a:fld>
            <a:endParaRPr lang="en-US" dirty="0"/>
          </a:p>
        </p:txBody>
      </p:sp>
    </p:spTree>
    <p:extLst>
      <p:ext uri="{BB962C8B-B14F-4D97-AF65-F5344CB8AC3E}">
        <p14:creationId xmlns:p14="http://schemas.microsoft.com/office/powerpoint/2010/main" val="173346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employers are often visual.  They look at FB, they Google</a:t>
            </a:r>
            <a:r>
              <a:rPr lang="en-US" baseline="0" dirty="0" smtClean="0"/>
              <a:t> you, etc. Make sure that your pictures are controlled and professional.  Go to Glamour Shots if you have to.  Get a professional picture.  Don’t send one of you and your girlfriend at the Golden Gate from three years ago.</a:t>
            </a:r>
          </a:p>
          <a:p>
            <a:endParaRPr lang="en-US" baseline="0" dirty="0" smtClean="0"/>
          </a:p>
          <a:p>
            <a:r>
              <a:rPr lang="en-US" baseline="0" dirty="0" smtClean="0"/>
              <a:t>Federal Express is your friend.</a:t>
            </a:r>
          </a:p>
          <a:p>
            <a:endParaRPr lang="en-US" baseline="0" dirty="0" smtClean="0"/>
          </a:p>
          <a:p>
            <a:r>
              <a:rPr lang="en-US" baseline="0" dirty="0" smtClean="0"/>
              <a:t>The </a:t>
            </a:r>
            <a:r>
              <a:rPr lang="en-US" baseline="0" dirty="0" err="1" smtClean="0"/>
              <a:t>ahardest</a:t>
            </a:r>
            <a:r>
              <a:rPr lang="en-US" baseline="0" dirty="0" smtClean="0"/>
              <a:t> part is getting started.  Don’t procrastinate.  You can’t get to a yes if you don’t get started </a:t>
            </a:r>
            <a:r>
              <a:rPr lang="en-US" baseline="0" dirty="0" err="1" smtClean="0"/>
              <a:t>asap</a:t>
            </a:r>
            <a:r>
              <a:rPr lang="en-US" baseline="0" dirty="0" smtClean="0"/>
              <a:t>. Remember, your job now is to get a job.  If you have a friend in sales, you may even want a crash course in client needs assessments and asking the right questions to get a potential employer to get used to saying yes to you, before you ask for the job.</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17</a:t>
            </a:fld>
            <a:endParaRPr lang="en-US" dirty="0"/>
          </a:p>
        </p:txBody>
      </p:sp>
    </p:spTree>
    <p:extLst>
      <p:ext uri="{BB962C8B-B14F-4D97-AF65-F5344CB8AC3E}">
        <p14:creationId xmlns:p14="http://schemas.microsoft.com/office/powerpoint/2010/main" val="338364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Sell</a:t>
            </a:r>
            <a:r>
              <a:rPr lang="en-US" baseline="0" dirty="0" smtClean="0"/>
              <a:t> your product.  You.  Develop a marketing plan for every potential employer and work it from start to finish. </a:t>
            </a:r>
            <a:r>
              <a:rPr lang="en-US" b="1" baseline="0" dirty="0" smtClean="0"/>
              <a:t>Be prepared for rejection.  It will happen.  </a:t>
            </a:r>
            <a:r>
              <a:rPr lang="en-US" baseline="0" dirty="0" smtClean="0"/>
              <a:t>If you get a no, ask if you may take five minutes of their time to ask about what skills you need to improve, where you might have fallen short, or whether you might be appropriate for another job within the company.  Ask the person if he or she has any friends who might be interested in someone like yourself.</a:t>
            </a:r>
          </a:p>
          <a:p>
            <a:endParaRPr lang="en-US" baseline="0" dirty="0" smtClean="0"/>
          </a:p>
          <a:p>
            <a:r>
              <a:rPr lang="en-US" dirty="0" smtClean="0"/>
              <a:t>Standout packaging that shows thought</a:t>
            </a:r>
            <a:r>
              <a:rPr lang="en-US" baseline="0" dirty="0" smtClean="0"/>
              <a:t> and </a:t>
            </a:r>
            <a:r>
              <a:rPr lang="en-US" dirty="0" smtClean="0"/>
              <a:t>Intriguing suggestions get call backs.  </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18</a:t>
            </a:fld>
            <a:endParaRPr lang="en-US" dirty="0"/>
          </a:p>
        </p:txBody>
      </p:sp>
    </p:spTree>
    <p:extLst>
      <p:ext uri="{BB962C8B-B14F-4D97-AF65-F5344CB8AC3E}">
        <p14:creationId xmlns:p14="http://schemas.microsoft.com/office/powerpoint/2010/main" val="319938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easier to get a job when you are working.  Don’t be afraid of success and don’t be afraid to ask for the job…as many as three times.  Ask when the decision will be made.  Ask whether there is anything else that you can provide to the interviewer that might be helpful in the decision-making process.  Accept criticism graciously, even with excitement.  It shows </a:t>
            </a:r>
            <a:r>
              <a:rPr lang="en-US" baseline="0" dirty="0" err="1" smtClean="0"/>
              <a:t>coachability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19</a:t>
            </a:fld>
            <a:endParaRPr lang="en-US" dirty="0"/>
          </a:p>
        </p:txBody>
      </p:sp>
    </p:spTree>
    <p:extLst>
      <p:ext uri="{BB962C8B-B14F-4D97-AF65-F5344CB8AC3E}">
        <p14:creationId xmlns:p14="http://schemas.microsoft.com/office/powerpoint/2010/main" val="199686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ten days of preparing to re-enter the marketplace can be the most frightening, but the most productive.  The purpose of this webinar is to show you</a:t>
            </a:r>
            <a:r>
              <a:rPr lang="en-US" baseline="0" dirty="0" smtClean="0"/>
              <a:t> the steps to overcome the fear of change and accept the challenge and excitement of taking control of your future.</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2</a:t>
            </a:fld>
            <a:endParaRPr lang="en-US" dirty="0"/>
          </a:p>
        </p:txBody>
      </p:sp>
    </p:spTree>
    <p:extLst>
      <p:ext uri="{BB962C8B-B14F-4D97-AF65-F5344CB8AC3E}">
        <p14:creationId xmlns:p14="http://schemas.microsoft.com/office/powerpoint/2010/main" val="420115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(Don’t hit</a:t>
            </a:r>
            <a:r>
              <a:rPr lang="en-US" b="1" baseline="0" dirty="0" smtClean="0"/>
              <a:t> bullet points </a:t>
            </a:r>
            <a:r>
              <a:rPr lang="en-US" b="1" baseline="0" dirty="0" err="1" smtClean="0"/>
              <a:t>til</a:t>
            </a:r>
            <a:r>
              <a:rPr lang="en-US" b="1" baseline="0" dirty="0" smtClean="0"/>
              <a:t> end)  </a:t>
            </a:r>
          </a:p>
          <a:p>
            <a:r>
              <a:rPr lang="en-US" dirty="0" smtClean="0"/>
              <a:t>A week ago, I wrote an article</a:t>
            </a:r>
            <a:r>
              <a:rPr lang="en-US" baseline="0" dirty="0" smtClean="0"/>
              <a:t> for a publication that talked about why Gene </a:t>
            </a:r>
            <a:r>
              <a:rPr lang="en-US" baseline="0" dirty="0" err="1" smtClean="0"/>
              <a:t>Kranz</a:t>
            </a:r>
            <a:r>
              <a:rPr lang="en-US" baseline="0" dirty="0" smtClean="0"/>
              <a:t> was a great leader at NASA.  He had what can be described best as a “can do” attitude.  If you believe that you will get re-employed, and if you are prepared to do the hard work it takes, you WILL be successful.  You must believe in yourself.  The setback you just suffered is unlikely to have been your fault.  In the beginning of consolidation, the weak and poor performers were trimmed.  Today, the best, at the tops of their games, have fallen victim to the economy.  But don’t be a victim.  Be an opportunist.  Make this a turning point in your life.  </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20</a:t>
            </a:fld>
            <a:endParaRPr lang="en-US" dirty="0"/>
          </a:p>
        </p:txBody>
      </p:sp>
    </p:spTree>
    <p:extLst>
      <p:ext uri="{BB962C8B-B14F-4D97-AF65-F5344CB8AC3E}">
        <p14:creationId xmlns:p14="http://schemas.microsoft.com/office/powerpoint/2010/main" val="172346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MBMI is willing to help you</a:t>
            </a:r>
            <a:r>
              <a:rPr lang="en-US" baseline="0" dirty="0" smtClean="0"/>
              <a:t>.  If you’d like a free consultation about how to get your career back on track, I am committing my Career Rehab team to help you as fast as they can.</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21</a:t>
            </a:fld>
            <a:endParaRPr lang="en-US" dirty="0"/>
          </a:p>
        </p:txBody>
      </p:sp>
    </p:spTree>
    <p:extLst>
      <p:ext uri="{BB962C8B-B14F-4D97-AF65-F5344CB8AC3E}">
        <p14:creationId xmlns:p14="http://schemas.microsoft.com/office/powerpoint/2010/main" val="384221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our website</a:t>
            </a:r>
            <a:r>
              <a:rPr lang="en-US" baseline="0" dirty="0" smtClean="0"/>
              <a:t> at </a:t>
            </a:r>
            <a:r>
              <a:rPr lang="en-US" baseline="0" dirty="0" err="1" smtClean="0"/>
              <a:t>multibrandmedia.com</a:t>
            </a:r>
            <a:r>
              <a:rPr lang="en-US" baseline="0" dirty="0" smtClean="0"/>
              <a:t> and download the presentation.  Fill out the form available online or email at this email address to get free, confidential help.</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22</a:t>
            </a:fld>
            <a:endParaRPr lang="en-US" dirty="0"/>
          </a:p>
        </p:txBody>
      </p:sp>
    </p:spTree>
    <p:extLst>
      <p:ext uri="{BB962C8B-B14F-4D97-AF65-F5344CB8AC3E}">
        <p14:creationId xmlns:p14="http://schemas.microsoft.com/office/powerpoint/2010/main" val="3937068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5EC31B-95DE-484C-9B7F-BD3463452073}" type="slidenum">
              <a:rPr lang="en-US" smtClean="0"/>
              <a:pPr/>
              <a:t>23</a:t>
            </a:fld>
            <a:endParaRPr lang="en-US" dirty="0"/>
          </a:p>
        </p:txBody>
      </p:sp>
    </p:spTree>
    <p:extLst>
      <p:ext uri="{BB962C8B-B14F-4D97-AF65-F5344CB8AC3E}">
        <p14:creationId xmlns:p14="http://schemas.microsoft.com/office/powerpoint/2010/main" val="90745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open your first want ad or go to the first radio </a:t>
            </a:r>
            <a:r>
              <a:rPr lang="en-US" dirty="0" err="1" smtClean="0"/>
              <a:t>coporation</a:t>
            </a:r>
            <a:r>
              <a:rPr lang="en-US" dirty="0" smtClean="0"/>
              <a:t> website to</a:t>
            </a:r>
            <a:r>
              <a:rPr lang="en-US" baseline="0" dirty="0" smtClean="0"/>
              <a:t> search for job opportunities,, you have to know where you stand from a financial </a:t>
            </a:r>
            <a:r>
              <a:rPr lang="en-US" baseline="0" dirty="0" err="1" smtClean="0"/>
              <a:t>p.o.v</a:t>
            </a:r>
            <a:r>
              <a:rPr lang="en-US" baseline="0" dirty="0" smtClean="0"/>
              <a:t>.  </a:t>
            </a:r>
          </a:p>
          <a:p>
            <a:endParaRPr lang="en-US" baseline="0" dirty="0" smtClean="0"/>
          </a:p>
          <a:p>
            <a:r>
              <a:rPr lang="en-US" dirty="0" smtClean="0"/>
              <a:t>Lifeboat budgets use</a:t>
            </a:r>
            <a:r>
              <a:rPr lang="en-US" baseline="0" dirty="0" smtClean="0"/>
              <a:t> any top line income or savings available.  Determine how much total reserve is available to you, including severance, unemployment benefits, savings, and any other sources of income.  Divide the total amount by nine, the average number of months of unemployment in the US, as of June 2011.  This is the amount of money that you have in the top line of your budget.  Budgets are hard, but you really need to follow them, especially if you are used to making enough money to have expendable income.  Be pessimistic in budgeting.  Better </a:t>
            </a:r>
            <a:r>
              <a:rPr lang="en-US" baseline="0" dirty="0" err="1" smtClean="0"/>
              <a:t>toi</a:t>
            </a:r>
            <a:r>
              <a:rPr lang="en-US" baseline="0" dirty="0" smtClean="0"/>
              <a:t> come out with fewer expenses than more of them.</a:t>
            </a:r>
          </a:p>
          <a:p>
            <a:endParaRPr lang="en-US" baseline="0" dirty="0" smtClean="0"/>
          </a:p>
          <a:p>
            <a:r>
              <a:rPr lang="en-US" baseline="0" dirty="0" smtClean="0"/>
              <a:t>Don’t shoot yourself in the leg.  Work with your creditors.  Here are the first steps.  Don’t be afraid to call your creditors and tell them that you lost your job.  Explain that you don’t (or do) need help right now, but that, no matter what, you’ll stay in touch with them.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3</a:t>
            </a:fld>
            <a:endParaRPr lang="en-US" dirty="0"/>
          </a:p>
        </p:txBody>
      </p:sp>
    </p:spTree>
    <p:extLst>
      <p:ext uri="{BB962C8B-B14F-4D97-AF65-F5344CB8AC3E}">
        <p14:creationId xmlns:p14="http://schemas.microsoft.com/office/powerpoint/2010/main" val="396166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experts say pay your rent/mortgage first.  I am a fan of the car because it</a:t>
            </a:r>
            <a:r>
              <a:rPr lang="en-US" baseline="0" dirty="0" smtClean="0"/>
              <a:t> generally has a higher interest rate on it than your house, it takes longer to foreclose on a house than it does to repo your car, and you need transportation to work, regardless of the industry.  You can also usually </a:t>
            </a:r>
            <a:r>
              <a:rPr lang="en-US" baseline="0" dirty="0" err="1" smtClean="0"/>
              <a:t>refin</a:t>
            </a:r>
            <a:r>
              <a:rPr lang="en-US" baseline="0" dirty="0" smtClean="0"/>
              <a:t> your house.  Somewhat harder with a car, unless you have lots of equity.</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4</a:t>
            </a:fld>
            <a:endParaRPr lang="en-US" dirty="0"/>
          </a:p>
        </p:txBody>
      </p:sp>
    </p:spTree>
    <p:extLst>
      <p:ext uri="{BB962C8B-B14F-4D97-AF65-F5344CB8AC3E}">
        <p14:creationId xmlns:p14="http://schemas.microsoft.com/office/powerpoint/2010/main" val="105582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discipline items.  If you have the money for cable, make sure that you don’t give in to On Demand movies.  Make utility conservation a game.  The person who saves the most or finds unnecessary use and stops it, gets to decide on dinner.</a:t>
            </a:r>
          </a:p>
          <a:p>
            <a:endParaRPr lang="en-US" baseline="0" dirty="0" smtClean="0"/>
          </a:p>
          <a:p>
            <a:r>
              <a:rPr lang="en-US" baseline="0" dirty="0" smtClean="0"/>
              <a:t>Plan out car trips.  On paper.  It is important to plan routes t use the least amount of gas.  Use gas price reduction programs like the ones at Costco, </a:t>
            </a:r>
            <a:r>
              <a:rPr lang="en-US" baseline="0" dirty="0" err="1" smtClean="0"/>
              <a:t>Sams</a:t>
            </a:r>
            <a:r>
              <a:rPr lang="en-US" baseline="0" dirty="0" smtClean="0"/>
              <a:t>, or Kroger.  Dimes add up to dollars.</a:t>
            </a:r>
          </a:p>
          <a:p>
            <a:endParaRPr lang="en-US" baseline="0" dirty="0" smtClean="0"/>
          </a:p>
          <a:p>
            <a:r>
              <a:rPr lang="en-US" baseline="0" dirty="0" smtClean="0"/>
              <a:t>If your kids are older and they can grasp what is going on, ask them to choose their own budget tightening items.  You might be surprised how willing to help kids are…and they are resourceful.  If they are older than 16, don’t be afraid to ask them to look for a PT job.</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5</a:t>
            </a:fld>
            <a:endParaRPr lang="en-US" dirty="0"/>
          </a:p>
        </p:txBody>
      </p:sp>
    </p:spTree>
    <p:extLst>
      <p:ext uri="{BB962C8B-B14F-4D97-AF65-F5344CB8AC3E}">
        <p14:creationId xmlns:p14="http://schemas.microsoft.com/office/powerpoint/2010/main" val="120875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Insurance can be a big expense, but not as big</a:t>
            </a:r>
            <a:r>
              <a:rPr lang="en-US" baseline="0" dirty="0" smtClean="0"/>
              <a:t> as the expense will be if you have a car accident, come down with the flu, or encounter any other medical issue.  Often, young, healthy people think that they do not require health insurance.  You may not require as much, or it may be smart to go with a plan that has a higher deductible, but don’t take your chances and go without it.</a:t>
            </a:r>
          </a:p>
          <a:p>
            <a:endParaRPr lang="en-US" baseline="0" dirty="0" smtClean="0"/>
          </a:p>
          <a:p>
            <a:r>
              <a:rPr lang="en-US" baseline="0" dirty="0" smtClean="0"/>
              <a:t>Employers have to be able to reach you in a way that is convenient for them.  Keep your email.  OH…ONE OTHER THING…if your email address is </a:t>
            </a:r>
            <a:r>
              <a:rPr lang="en-US" baseline="0" dirty="0" err="1" smtClean="0"/>
              <a:t>Beerhound</a:t>
            </a:r>
            <a:r>
              <a:rPr lang="en-US" baseline="0" dirty="0" smtClean="0"/>
              <a:t> 69@hotmail.com, register a more professional sounding email </a:t>
            </a:r>
            <a:r>
              <a:rPr lang="en-US" baseline="0" dirty="0" err="1" smtClean="0"/>
              <a:t>addy</a:t>
            </a:r>
            <a:r>
              <a:rPr lang="en-US" baseline="0" dirty="0" smtClean="0"/>
              <a:t>.  Use professional conventions like </a:t>
            </a:r>
            <a:r>
              <a:rPr lang="en-US" baseline="0" dirty="0" err="1" smtClean="0"/>
              <a:t>jdenver@allaccess.com</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Remember, if a potential employer sees your name associated with anything…email </a:t>
            </a:r>
            <a:r>
              <a:rPr lang="en-US" baseline="0" dirty="0" err="1" smtClean="0"/>
              <a:t>addy</a:t>
            </a:r>
            <a:r>
              <a:rPr lang="en-US" baseline="0" dirty="0" smtClean="0"/>
              <a:t>, resume paper, CD or DVD…it should be professional and good quality.  Don’t stop investing in yourself.  You’re asking the person you are pursuing to invest in you.  Do that person the courtesy of investing in yourself. Quality materials include resume paper, stationery, envelopes, pictures, and other marketing tools.  Invest in yourself.</a:t>
            </a:r>
          </a:p>
          <a:p>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6</a:t>
            </a:fld>
            <a:endParaRPr lang="en-US" dirty="0"/>
          </a:p>
        </p:txBody>
      </p:sp>
    </p:spTree>
    <p:extLst>
      <p:ext uri="{BB962C8B-B14F-4D97-AF65-F5344CB8AC3E}">
        <p14:creationId xmlns:p14="http://schemas.microsoft.com/office/powerpoint/2010/main" val="350318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is more important than the right attitude.  Don’t discuss previous employers in a</a:t>
            </a:r>
            <a:r>
              <a:rPr lang="en-US" baseline="0" dirty="0" smtClean="0"/>
              <a:t> negative way.  If they were smart enough to hire you in the first place, don’t call them out publicly for something that might not have been personal.  Positive people are accepted positively.</a:t>
            </a:r>
          </a:p>
          <a:p>
            <a:endParaRPr lang="en-US" baseline="0" dirty="0" smtClean="0"/>
          </a:p>
          <a:p>
            <a:r>
              <a:rPr lang="en-US" baseline="0" dirty="0" smtClean="0"/>
              <a:t>Use your address book to let your friends and colleagues know your new contact information.  Keep it brief, and ask for them to keep you in mind if they hear of an open position in your area of expertise.</a:t>
            </a:r>
          </a:p>
          <a:p>
            <a:endParaRPr lang="en-US" baseline="0" dirty="0" smtClean="0"/>
          </a:p>
          <a:p>
            <a:r>
              <a:rPr lang="en-US" baseline="0" dirty="0" smtClean="0"/>
              <a:t>You need to be very introspective and objective about your skills.  How have you been valuable to previous employers.  Make a list of how you made them money, saved them money, fixed problems and provided solutions and ideas.  Those are the things that will get you hired.  Are you special in some way?  Let them know about that.  In fact, if your skills are very good in a certain area, like social media, you may be able to design your own new position around that skill.  It all starts with your careful self-evaluation.</a:t>
            </a:r>
          </a:p>
          <a:p>
            <a:endParaRPr lang="en-US" baseline="0" dirty="0" smtClean="0"/>
          </a:p>
          <a:p>
            <a:r>
              <a:rPr lang="en-US" baseline="0" dirty="0" smtClean="0"/>
              <a:t>A 9 to 5 job </a:t>
            </a:r>
            <a:r>
              <a:rPr lang="en-US" baseline="0" dirty="0" err="1" smtClean="0"/>
              <a:t>isnt</a:t>
            </a:r>
            <a:r>
              <a:rPr lang="en-US" baseline="0" dirty="0" smtClean="0"/>
              <a:t> always the answer in today’s environment.  Many radio and record people are creative…very creative.  And entrepreneurism is often about creativity and capitalizing on the right idea at the right time.  </a:t>
            </a:r>
            <a:r>
              <a:rPr lang="en-US" baseline="0" dirty="0" err="1" smtClean="0"/>
              <a:t>Intrapreneurs</a:t>
            </a:r>
            <a:r>
              <a:rPr lang="en-US" baseline="0" dirty="0" smtClean="0"/>
              <a:t> are people who act as if their job is their own business. They create added value for companies.  If you were one of those individuals at your last job, you may be a lawyer and an accountant away from succeeding on your own.  MBMI’s Career Rehab team can help you make that assessment.  We’ll tell you how to get that free help a little later.</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7</a:t>
            </a:fld>
            <a:endParaRPr lang="en-US" dirty="0"/>
          </a:p>
        </p:txBody>
      </p:sp>
    </p:spTree>
    <p:extLst>
      <p:ext uri="{BB962C8B-B14F-4D97-AF65-F5344CB8AC3E}">
        <p14:creationId xmlns:p14="http://schemas.microsoft.com/office/powerpoint/2010/main" val="22243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end:  “If you CHOOSE to stay in Radio, the rest of this presentation</a:t>
            </a:r>
            <a:r>
              <a:rPr lang="en-US" baseline="0" dirty="0" smtClean="0"/>
              <a:t> is for you.  If you believe that you might want to apply your radio skills to your own business, or an affiliated industry, you may want to consult professional career counselors or call us at MBMI.  We’ll try to direct you down a profitable path that is right for you.</a:t>
            </a:r>
          </a:p>
          <a:p>
            <a:endParaRPr lang="en-US" baseline="0" dirty="0" smtClean="0"/>
          </a:p>
          <a:p>
            <a:r>
              <a:rPr lang="en-US" baseline="0" dirty="0" smtClean="0"/>
              <a:t>You just have to ask yourself the questions that you see on the screen.  Answer honestly.  Take your time.  Do this on the first day that you are serious about finding new employment.</a:t>
            </a:r>
          </a:p>
          <a:p>
            <a:endParaRPr lang="en-US" baseline="0" dirty="0" smtClean="0"/>
          </a:p>
          <a:p>
            <a:r>
              <a:rPr lang="en-US" baseline="0" dirty="0" smtClean="0"/>
              <a:t>Some of these questions are about your family as much as they are about you.  If you aren’t happy, your family won’t be, either.  Relocation is all about the family.  Are you locked down where you are?  Are you able and willing to take on new challenges somewhere else?  Remember, many people who won’t become reemployed in the business, fall out because they use “I can’t relocate” as an excuse. Years ago, the president of the largest construction company in the world said about his travels and their impact on his family, “They don’t build suspension bridges in my backyard.”  What do YOU want to build?</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8</a:t>
            </a:fld>
            <a:endParaRPr lang="en-US" dirty="0"/>
          </a:p>
        </p:txBody>
      </p:sp>
    </p:spTree>
    <p:extLst>
      <p:ext uri="{BB962C8B-B14F-4D97-AF65-F5344CB8AC3E}">
        <p14:creationId xmlns:p14="http://schemas.microsoft.com/office/powerpoint/2010/main" val="324466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Clothes</a:t>
            </a:r>
            <a:r>
              <a:rPr lang="en-US" baseline="0" dirty="0" smtClean="0"/>
              <a:t> and appearance: Make a trip to Nordstroms, Brooks Brothers, or other client-focused stores.</a:t>
            </a:r>
          </a:p>
          <a:p>
            <a:r>
              <a:rPr lang="en-US" baseline="0" dirty="0" smtClean="0"/>
              <a:t>Social Media: Anywhere that potential employers, friends, and friends of friends can access information about your personal and professional lives.</a:t>
            </a:r>
          </a:p>
          <a:p>
            <a:r>
              <a:rPr lang="en-US" baseline="0" dirty="0" smtClean="0"/>
              <a:t>Social Media plans must include a clearly defined goal for everything that is on any SM site; Tweets, statuses, pictures, blogs, articles, etc., all count.  SM should be used to tell the story that you want told.  Control it, or it will control you.  If others post inaccurate information about you, have a written plan in place for steps to correct or remove the information.</a:t>
            </a:r>
          </a:p>
          <a:p>
            <a:r>
              <a:rPr lang="en-US" baseline="0" dirty="0" smtClean="0"/>
              <a:t>I said it earlier…</a:t>
            </a:r>
            <a:endParaRPr lang="en-US" dirty="0"/>
          </a:p>
        </p:txBody>
      </p:sp>
      <p:sp>
        <p:nvSpPr>
          <p:cNvPr id="4" name="Slide Number Placeholder 3"/>
          <p:cNvSpPr>
            <a:spLocks noGrp="1"/>
          </p:cNvSpPr>
          <p:nvPr>
            <p:ph type="sldNum" sz="quarter" idx="10"/>
          </p:nvPr>
        </p:nvSpPr>
        <p:spPr/>
        <p:txBody>
          <a:bodyPr/>
          <a:lstStyle/>
          <a:p>
            <a:fld id="{665EC31B-95DE-484C-9B7F-BD3463452073}" type="slidenum">
              <a:rPr lang="en-US" smtClean="0"/>
              <a:pPr/>
              <a:t>9</a:t>
            </a:fld>
            <a:endParaRPr lang="en-US" dirty="0"/>
          </a:p>
        </p:txBody>
      </p:sp>
    </p:spTree>
    <p:extLst>
      <p:ext uri="{BB962C8B-B14F-4D97-AF65-F5344CB8AC3E}">
        <p14:creationId xmlns:p14="http://schemas.microsoft.com/office/powerpoint/2010/main" val="325660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27B7F3-A713-4FAF-9A1C-659D56631149}" type="datetime1">
              <a:rPr lang="en-US" smtClean="0"/>
              <a:t>11/3/11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225482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CDD85-6601-40EF-AE4E-1BF4F3E84B6A}" type="datetime1">
              <a:rPr lang="en-US" smtClean="0"/>
              <a:t>11/3/11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14750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5948D-6C6A-412F-9D20-5D20B4D20EE3}" type="datetime1">
              <a:rPr lang="en-US" smtClean="0"/>
              <a:t>11/3/11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359819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lideworks_ins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123092"/>
            <a:ext cx="6585438" cy="694593"/>
          </a:xfrm>
          <a:effectLst/>
        </p:spPr>
        <p:txBody>
          <a:bodyPr>
            <a:noAutofit/>
          </a:bodyPr>
          <a:lstStyle>
            <a:lvl1pPr algn="l">
              <a:defRPr sz="4400">
                <a:solidFill>
                  <a:srgbClr val="C00000"/>
                </a:solidFill>
                <a:latin typeface="Arial Black" pitchFamily="34" charset="0"/>
                <a:cs typeface="Gotham Black" pitchFamily="50" charset="0"/>
              </a:defRPr>
            </a:lvl1pPr>
          </a:lstStyle>
          <a:p>
            <a:r>
              <a:rPr lang="en-US" dirty="0" smtClean="0"/>
              <a:t>Click to</a:t>
            </a:r>
            <a:endParaRPr lang="en-US" dirty="0"/>
          </a:p>
        </p:txBody>
      </p:sp>
      <p:sp>
        <p:nvSpPr>
          <p:cNvPr id="3" name="Content Placeholder 2"/>
          <p:cNvSpPr>
            <a:spLocks noGrp="1"/>
          </p:cNvSpPr>
          <p:nvPr>
            <p:ph idx="1"/>
          </p:nvPr>
        </p:nvSpPr>
        <p:spPr>
          <a:xfrm>
            <a:off x="457199" y="1325562"/>
            <a:ext cx="8215313" cy="4800601"/>
          </a:xfrm>
        </p:spPr>
        <p:txBody>
          <a:bodyPr>
            <a:normAutofit/>
          </a:bodyPr>
          <a:lstStyle>
            <a:lvl1pPr marL="519113" indent="-290513">
              <a:buClr>
                <a:srgbClr val="C00000"/>
              </a:buClr>
              <a:buSzPct val="125000"/>
              <a:buFont typeface="Wingdings" pitchFamily="2" charset="2"/>
              <a:buChar char="§"/>
              <a:defRPr sz="2400" b="1">
                <a:solidFill>
                  <a:schemeClr val="tx1">
                    <a:lumMod val="75000"/>
                    <a:lumOff val="25000"/>
                  </a:schemeClr>
                </a:solidFill>
                <a:latin typeface="Arial" pitchFamily="34" charset="0"/>
                <a:cs typeface="Arial" pitchFamily="34" charset="0"/>
              </a:defRPr>
            </a:lvl1pPr>
            <a:lvl2pPr marL="747713" indent="-228600">
              <a:buClr>
                <a:srgbClr val="C00000"/>
              </a:buClr>
              <a:buSzPct val="75000"/>
              <a:buFont typeface="Wingdings" pitchFamily="2" charset="2"/>
              <a:buChar char="§"/>
              <a:defRPr sz="2000" b="0">
                <a:solidFill>
                  <a:schemeClr val="tx1">
                    <a:lumMod val="75000"/>
                    <a:lumOff val="25000"/>
                  </a:schemeClr>
                </a:solidFill>
                <a:latin typeface="Arial" pitchFamily="34" charset="0"/>
                <a:cs typeface="Arial" pitchFamily="34" charset="0"/>
              </a:defRPr>
            </a:lvl2pPr>
            <a:lvl3pPr>
              <a:buClr>
                <a:srgbClr val="C00000"/>
              </a:buClr>
              <a:buSzPct val="50000"/>
              <a:buFont typeface="Wingdings" pitchFamily="2" charset="2"/>
              <a:buChar char="§"/>
              <a:defRPr sz="1800" b="0">
                <a:solidFill>
                  <a:schemeClr val="tx1">
                    <a:lumMod val="75000"/>
                    <a:lumOff val="25000"/>
                  </a:schemeClr>
                </a:solidFill>
                <a:latin typeface="Arial" pitchFamily="34" charset="0"/>
                <a:cs typeface="Arial" pitchFamily="34" charset="0"/>
              </a:defRPr>
            </a:lvl3pPr>
            <a:lvl4pPr>
              <a:buClr>
                <a:srgbClr val="C00000"/>
              </a:buClr>
              <a:defRPr sz="1600" b="0">
                <a:solidFill>
                  <a:schemeClr val="tx1">
                    <a:lumMod val="75000"/>
                    <a:lumOff val="25000"/>
                  </a:schemeClr>
                </a:solidFill>
                <a:latin typeface="Arial" pitchFamily="34" charset="0"/>
                <a:cs typeface="Arial" pitchFamily="34" charset="0"/>
              </a:defRPr>
            </a:lvl4pPr>
            <a:lvl5pPr>
              <a:buClr>
                <a:srgbClr val="C00000"/>
              </a:buClr>
              <a:defRPr sz="1600" b="0">
                <a:solidFill>
                  <a:schemeClr val="tx1">
                    <a:lumMod val="75000"/>
                    <a:lumOff val="2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br>
              <a:rPr lang="en-US" dirty="0" smtClean="0"/>
            </a:b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1"/>
            <a:ext cx="1905000" cy="202712"/>
          </a:xfrm>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318108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A598C-53FF-4EB7-8998-DF6CDA8848D9}" type="datetime1">
              <a:rPr lang="en-US" smtClean="0"/>
              <a:t>11/3/11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383059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937433-F9A9-419A-8DDF-E021C0BBF7A9}" type="datetime1">
              <a:rPr lang="en-US" smtClean="0"/>
              <a:t>11/3/11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161932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953906-EAD3-4032-8ED0-4646B91AA296}" type="datetime1">
              <a:rPr lang="en-US" smtClean="0"/>
              <a:t>11/3/11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27003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92ACF-DBAE-4C99-9B00-25CFF340A511}" type="datetime1">
              <a:rPr lang="en-US" smtClean="0"/>
              <a:t>11/3/11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213232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BEC15-E280-47A9-9C6F-435C8CF2E0A6}" type="datetime1">
              <a:rPr lang="en-US" smtClean="0"/>
              <a:t>11/3/11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227816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79A0A-0ED2-42F1-834F-188173603802}" type="datetime1">
              <a:rPr lang="en-US" smtClean="0"/>
              <a:t>11/3/11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96077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D6BCC-6FC3-4F70-B1D2-605D7B0282E3}" type="datetime1">
              <a:rPr lang="en-US" smtClean="0"/>
              <a:t>11/3/11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4261123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B1A6E-11A8-4B2D-A2A4-D905DE272C19}" type="datetime1">
              <a:rPr lang="en-US" smtClean="0"/>
              <a:t>11/3/11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0C51F-0846-554E-BE8B-5517ECA95D90}" type="slidenum">
              <a:rPr lang="en-US" smtClean="0"/>
              <a:pPr/>
              <a:t>‹#›</a:t>
            </a:fld>
            <a:endParaRPr lang="en-US" dirty="0"/>
          </a:p>
        </p:txBody>
      </p:sp>
    </p:spTree>
    <p:extLst>
      <p:ext uri="{BB962C8B-B14F-4D97-AF65-F5344CB8AC3E}">
        <p14:creationId xmlns:p14="http://schemas.microsoft.com/office/powerpoint/2010/main" val="1966943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7.jpe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mailto:solutions@multibrandmedia.com"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works.jpg"/>
          <p:cNvPicPr>
            <a:picLocks noGrp="1" noChangeAspect="1"/>
          </p:cNvPicPr>
          <p:nvPr>
            <p:ph idx="1"/>
          </p:nvPr>
        </p:nvPicPr>
        <p:blipFill>
          <a:blip r:embed="rId3"/>
          <a:stretch>
            <a:fillRect/>
          </a:stretch>
        </p:blipFill>
        <p:spPr>
          <a:xfrm>
            <a:off x="0" y="0"/>
            <a:ext cx="9144000" cy="6858000"/>
          </a:xfrm>
        </p:spPr>
      </p:pic>
      <p:sp>
        <p:nvSpPr>
          <p:cNvPr id="5" name="Rectangle 4"/>
          <p:cNvSpPr/>
          <p:nvPr/>
        </p:nvSpPr>
        <p:spPr>
          <a:xfrm>
            <a:off x="4580978" y="3552474"/>
            <a:ext cx="2333267" cy="830997"/>
          </a:xfrm>
          <a:prstGeom prst="rect">
            <a:avLst/>
          </a:prstGeom>
        </p:spPr>
        <p:txBody>
          <a:bodyPr wrap="none">
            <a:spAutoFit/>
          </a:bodyPr>
          <a:lstStyle/>
          <a:p>
            <a:pPr algn="ctr"/>
            <a:r>
              <a:rPr lang="en-US" sz="4800" dirty="0" smtClean="0">
                <a:solidFill>
                  <a:schemeClr val="tx1">
                    <a:lumMod val="50000"/>
                    <a:lumOff val="50000"/>
                  </a:schemeClr>
                </a:solidFill>
              </a:rPr>
              <a:t>presents</a:t>
            </a:r>
            <a:endParaRPr lang="en-US" sz="4800"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E5C0C51F-0846-554E-BE8B-5517ECA95D90}"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6827"/>
    </mc:Choice>
    <mc:Fallback xmlns="">
      <p:transition xmlns:p14="http://schemas.microsoft.com/office/powerpoint/2010/main" spd="slow" advTm="682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Three</a:t>
            </a:r>
            <a:endParaRPr lang="en-US" dirty="0"/>
          </a:p>
        </p:txBody>
      </p:sp>
      <p:sp>
        <p:nvSpPr>
          <p:cNvPr id="3" name="Content Placeholder 2"/>
          <p:cNvSpPr>
            <a:spLocks noGrp="1"/>
          </p:cNvSpPr>
          <p:nvPr>
            <p:ph idx="1"/>
          </p:nvPr>
        </p:nvSpPr>
        <p:spPr/>
        <p:txBody>
          <a:bodyPr>
            <a:noAutofit/>
          </a:bodyPr>
          <a:lstStyle/>
          <a:p>
            <a:r>
              <a:rPr lang="en-US" sz="2000" dirty="0" smtClean="0"/>
              <a:t>Evaluate your resume, then have </a:t>
            </a:r>
            <a:br>
              <a:rPr lang="en-US" sz="2000" dirty="0" smtClean="0"/>
            </a:br>
            <a:r>
              <a:rPr lang="en-US" sz="2000" dirty="0" smtClean="0"/>
              <a:t>someone else evaluate your resume.</a:t>
            </a:r>
            <a:br>
              <a:rPr lang="en-US" sz="2000" dirty="0" smtClean="0"/>
            </a:br>
            <a:endParaRPr lang="en-US" sz="2000" dirty="0" smtClean="0"/>
          </a:p>
          <a:p>
            <a:r>
              <a:rPr lang="en-US" sz="2000" dirty="0" smtClean="0"/>
              <a:t>Check your references in advance. This means having someone you trust contact your references and ask </a:t>
            </a:r>
            <a:br>
              <a:rPr lang="en-US" sz="2000" dirty="0" smtClean="0"/>
            </a:br>
            <a:r>
              <a:rPr lang="en-US" sz="2000" dirty="0" smtClean="0"/>
              <a:t>about you.</a:t>
            </a:r>
            <a:br>
              <a:rPr lang="en-US" sz="2000" dirty="0" smtClean="0"/>
            </a:br>
            <a:endParaRPr lang="en-US" sz="2000" dirty="0" smtClean="0"/>
          </a:p>
          <a:p>
            <a:r>
              <a:rPr lang="en-US" sz="2000" dirty="0" smtClean="0"/>
              <a:t>Update your resume to include real professional accomplishments.  Don’t exaggerate.</a:t>
            </a:r>
            <a:br>
              <a:rPr lang="en-US" sz="2000" dirty="0" smtClean="0"/>
            </a:br>
            <a:endParaRPr lang="en-US" sz="2000" dirty="0" smtClean="0"/>
          </a:p>
          <a:p>
            <a:r>
              <a:rPr lang="en-US" sz="2000" dirty="0" smtClean="0"/>
              <a:t>Keep the resume concise by using powerful words </a:t>
            </a:r>
            <a:br>
              <a:rPr lang="en-US" sz="2000" dirty="0" smtClean="0"/>
            </a:br>
            <a:r>
              <a:rPr lang="en-US" sz="2000" dirty="0" smtClean="0"/>
              <a:t>and impactful phrases.</a:t>
            </a:r>
            <a:br>
              <a:rPr lang="en-US" sz="2000" dirty="0" smtClean="0"/>
            </a:br>
            <a:endParaRPr lang="en-US" sz="2000" dirty="0" smtClean="0"/>
          </a:p>
          <a:p>
            <a:r>
              <a:rPr lang="en-US" sz="2000" dirty="0" smtClean="0"/>
              <a:t>Spell and grammar check the document.</a:t>
            </a:r>
          </a:p>
        </p:txBody>
      </p:sp>
      <p:sp>
        <p:nvSpPr>
          <p:cNvPr id="4" name="Slide Number Placeholder 3"/>
          <p:cNvSpPr>
            <a:spLocks noGrp="1"/>
          </p:cNvSpPr>
          <p:nvPr>
            <p:ph type="sldNum" sz="quarter" idx="12"/>
          </p:nvPr>
        </p:nvSpPr>
        <p:spPr/>
        <p:txBody>
          <a:bodyPr/>
          <a:lstStyle/>
          <a:p>
            <a:fld id="{E5C0C51F-0846-554E-BE8B-5517ECA95D90}" type="slidenum">
              <a:rPr lang="en-US" smtClean="0"/>
              <a:pPr/>
              <a:t>10</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03</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2019386320"/>
      </p:ext>
    </p:extLst>
  </p:cSld>
  <p:clrMapOvr>
    <a:masterClrMapping/>
  </p:clrMapOvr>
  <mc:AlternateContent xmlns:mc="http://schemas.openxmlformats.org/markup-compatibility/2006" xmlns:p14="http://schemas.microsoft.com/office/powerpoint/2010/main">
    <mc:Choice Requires="p14">
      <p:transition spd="med" p14:dur="700" advTm="92905">
        <p:fade/>
      </p:transition>
    </mc:Choice>
    <mc:Fallback xmlns="">
      <p:transition xmlns:p14="http://schemas.microsoft.com/office/powerpoint/2010/main" spd="med" advTm="9290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Arial Black" pitchFamily="34" charset="0"/>
              </a:rPr>
              <a:t>Day Four</a:t>
            </a:r>
            <a:endParaRPr lang="en-US" dirty="0">
              <a:latin typeface="Arial Black" pitchFamily="34" charset="0"/>
            </a:endParaRPr>
          </a:p>
        </p:txBody>
      </p:sp>
      <p:sp>
        <p:nvSpPr>
          <p:cNvPr id="3" name="Content Placeholder 2"/>
          <p:cNvSpPr>
            <a:spLocks noGrp="1"/>
          </p:cNvSpPr>
          <p:nvPr>
            <p:ph idx="1"/>
          </p:nvPr>
        </p:nvSpPr>
        <p:spPr>
          <a:xfrm>
            <a:off x="457200" y="1325563"/>
            <a:ext cx="8229600" cy="4997465"/>
          </a:xfrm>
        </p:spPr>
        <p:txBody>
          <a:bodyPr>
            <a:normAutofit/>
          </a:bodyPr>
          <a:lstStyle/>
          <a:p>
            <a:r>
              <a:rPr lang="en-US" dirty="0" smtClean="0"/>
              <a:t>Plan a 90-second interview presentation. </a:t>
            </a:r>
            <a:br>
              <a:rPr lang="en-US" dirty="0" smtClean="0"/>
            </a:br>
            <a:r>
              <a:rPr lang="en-US" dirty="0" smtClean="0"/>
              <a:t>Great products sell themselves in few </a:t>
            </a:r>
            <a:br>
              <a:rPr lang="en-US" dirty="0" smtClean="0"/>
            </a:br>
            <a:r>
              <a:rPr lang="en-US" dirty="0" smtClean="0"/>
              <a:t>words.  </a:t>
            </a:r>
            <a:r>
              <a:rPr lang="en-US" dirty="0"/>
              <a:t>J</a:t>
            </a:r>
            <a:r>
              <a:rPr lang="en-US" dirty="0" smtClean="0"/>
              <a:t>am-pack memorable reasons </a:t>
            </a:r>
            <a:br>
              <a:rPr lang="en-US" dirty="0" smtClean="0"/>
            </a:br>
            <a:r>
              <a:rPr lang="en-US" dirty="0" smtClean="0"/>
              <a:t>for an employer to choose your brand.</a:t>
            </a:r>
            <a:br>
              <a:rPr lang="en-US" dirty="0" smtClean="0"/>
            </a:br>
            <a:endParaRPr lang="en-US" sz="1200" dirty="0" smtClean="0"/>
          </a:p>
          <a:p>
            <a:pPr lvl="1"/>
            <a:r>
              <a:rPr lang="en-US" dirty="0" smtClean="0"/>
              <a:t>Differentiate yourself. The giraffe stands out in the elephant herd.</a:t>
            </a:r>
            <a:br>
              <a:rPr lang="en-US" dirty="0" smtClean="0"/>
            </a:br>
            <a:endParaRPr lang="en-US" sz="1400" dirty="0" smtClean="0"/>
          </a:p>
          <a:p>
            <a:pPr lvl="1"/>
            <a:r>
              <a:rPr lang="en-US" dirty="0" smtClean="0"/>
              <a:t>Anticipate questions and objections, and address them upfront.</a:t>
            </a:r>
          </a:p>
          <a:p>
            <a:pPr lvl="1"/>
            <a:endParaRPr lang="en-US" sz="1400" dirty="0" smtClean="0"/>
          </a:p>
          <a:p>
            <a:pPr lvl="1"/>
            <a:r>
              <a:rPr lang="en-US" dirty="0" smtClean="0"/>
              <a:t>Write down the presentation and memorize it. </a:t>
            </a:r>
          </a:p>
          <a:p>
            <a:pPr lvl="1"/>
            <a:endParaRPr lang="en-US" sz="1400" dirty="0" smtClean="0"/>
          </a:p>
          <a:p>
            <a:pPr lvl="1"/>
            <a:r>
              <a:rPr lang="en-US" dirty="0" smtClean="0"/>
              <a:t>Role play and practice your pitch until it’s perfect.</a:t>
            </a:r>
          </a:p>
          <a:p>
            <a:pPr lvl="1"/>
            <a:endParaRPr lang="en-US" dirty="0" smtClean="0"/>
          </a:p>
        </p:txBody>
      </p:sp>
      <p:sp>
        <p:nvSpPr>
          <p:cNvPr id="4" name="Slide Number Placeholder 3"/>
          <p:cNvSpPr>
            <a:spLocks noGrp="1"/>
          </p:cNvSpPr>
          <p:nvPr>
            <p:ph type="sldNum" sz="quarter" idx="12"/>
          </p:nvPr>
        </p:nvSpPr>
        <p:spPr/>
        <p:txBody>
          <a:bodyPr/>
          <a:lstStyle/>
          <a:p>
            <a:fld id="{E5C0C51F-0846-554E-BE8B-5517ECA95D90}" type="slidenum">
              <a:rPr lang="en-US" smtClean="0"/>
              <a:pPr/>
              <a:t>11</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04</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791297417"/>
      </p:ext>
    </p:extLst>
  </p:cSld>
  <p:clrMapOvr>
    <a:masterClrMapping/>
  </p:clrMapOvr>
  <mc:AlternateContent xmlns:mc="http://schemas.openxmlformats.org/markup-compatibility/2006" xmlns:p14="http://schemas.microsoft.com/office/powerpoint/2010/main">
    <mc:Choice Requires="p14">
      <p:transition spd="med" p14:dur="700" advTm="64884">
        <p:fade/>
      </p:transition>
    </mc:Choice>
    <mc:Fallback xmlns="">
      <p:transition xmlns:p14="http://schemas.microsoft.com/office/powerpoint/2010/main" spd="med" advTm="6488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Five</a:t>
            </a:r>
            <a:endParaRPr lang="en-US" dirty="0"/>
          </a:p>
        </p:txBody>
      </p:sp>
      <p:sp>
        <p:nvSpPr>
          <p:cNvPr id="3" name="Content Placeholder 2"/>
          <p:cNvSpPr>
            <a:spLocks noGrp="1"/>
          </p:cNvSpPr>
          <p:nvPr>
            <p:ph idx="1"/>
          </p:nvPr>
        </p:nvSpPr>
        <p:spPr/>
        <p:txBody>
          <a:bodyPr>
            <a:normAutofit/>
          </a:bodyPr>
          <a:lstStyle/>
          <a:p>
            <a:r>
              <a:rPr lang="en-US" dirty="0" smtClean="0"/>
              <a:t>Create a list of employment possibilities.</a:t>
            </a:r>
          </a:p>
          <a:p>
            <a:pPr indent="0">
              <a:buNone/>
            </a:pPr>
            <a:endParaRPr lang="en-US" sz="1600" dirty="0" smtClean="0">
              <a:solidFill>
                <a:srgbClr val="C00000"/>
              </a:solidFill>
            </a:endParaRPr>
          </a:p>
          <a:p>
            <a:pPr indent="0">
              <a:buNone/>
            </a:pPr>
            <a:r>
              <a:rPr lang="en-US" sz="1600" dirty="0" smtClean="0">
                <a:solidFill>
                  <a:srgbClr val="C00000"/>
                </a:solidFill>
              </a:rPr>
              <a:t> Often, the best situations are those that you hear about from </a:t>
            </a:r>
            <a:br>
              <a:rPr lang="en-US" sz="1600" dirty="0" smtClean="0">
                <a:solidFill>
                  <a:srgbClr val="C00000"/>
                </a:solidFill>
              </a:rPr>
            </a:br>
            <a:r>
              <a:rPr lang="en-US" sz="1600" dirty="0" smtClean="0">
                <a:solidFill>
                  <a:srgbClr val="C00000"/>
                </a:solidFill>
              </a:rPr>
              <a:t> friends and colleagues, before they become public knowledge, </a:t>
            </a:r>
            <a:br>
              <a:rPr lang="en-US" sz="1600" dirty="0" smtClean="0">
                <a:solidFill>
                  <a:srgbClr val="C00000"/>
                </a:solidFill>
              </a:rPr>
            </a:br>
            <a:r>
              <a:rPr lang="en-US" sz="1600" dirty="0" smtClean="0">
                <a:solidFill>
                  <a:srgbClr val="C00000"/>
                </a:solidFill>
              </a:rPr>
              <a:t> or the ones you create with your own ideas.  </a:t>
            </a:r>
            <a:r>
              <a:rPr lang="en-US" sz="2000" b="0" dirty="0" smtClean="0">
                <a:solidFill>
                  <a:srgbClr val="C00000"/>
                </a:solidFill>
              </a:rPr>
              <a:t/>
            </a:r>
            <a:br>
              <a:rPr lang="en-US" sz="2000" b="0" dirty="0" smtClean="0">
                <a:solidFill>
                  <a:srgbClr val="C00000"/>
                </a:solidFill>
              </a:rPr>
            </a:br>
            <a:endParaRPr lang="en-US" sz="2000" b="0" dirty="0" smtClean="0">
              <a:solidFill>
                <a:srgbClr val="C00000"/>
              </a:solidFill>
            </a:endParaRPr>
          </a:p>
          <a:p>
            <a:pPr lvl="1"/>
            <a:r>
              <a:rPr lang="en-US" dirty="0" smtClean="0"/>
              <a:t>Send personal messages through Facebook, Twitter, Linked In, seminars, and other professional communications.</a:t>
            </a:r>
            <a:br>
              <a:rPr lang="en-US" dirty="0" smtClean="0"/>
            </a:br>
            <a:endParaRPr lang="en-US" dirty="0" smtClean="0"/>
          </a:p>
          <a:p>
            <a:pPr lvl="1"/>
            <a:r>
              <a:rPr lang="en-US" dirty="0" smtClean="0"/>
              <a:t>Offer help to friends.  Articles, information, or even ideas, can be good reasons to interrupt a workday, and give you the opportunity to benefit from reciprocal help. </a:t>
            </a:r>
          </a:p>
        </p:txBody>
      </p:sp>
      <p:sp>
        <p:nvSpPr>
          <p:cNvPr id="4" name="Slide Number Placeholder 3"/>
          <p:cNvSpPr>
            <a:spLocks noGrp="1"/>
          </p:cNvSpPr>
          <p:nvPr>
            <p:ph type="sldNum" sz="quarter" idx="12"/>
          </p:nvPr>
        </p:nvSpPr>
        <p:spPr/>
        <p:txBody>
          <a:bodyPr/>
          <a:lstStyle/>
          <a:p>
            <a:fld id="{E5C0C51F-0846-554E-BE8B-5517ECA95D90}" type="slidenum">
              <a:rPr lang="en-US" smtClean="0"/>
              <a:pPr/>
              <a:t>12</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05</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1381720986"/>
      </p:ext>
    </p:extLst>
  </p:cSld>
  <p:clrMapOvr>
    <a:masterClrMapping/>
  </p:clrMapOvr>
  <mc:AlternateContent xmlns:mc="http://schemas.openxmlformats.org/markup-compatibility/2006" xmlns:p14="http://schemas.microsoft.com/office/powerpoint/2010/main">
    <mc:Choice Requires="p14">
      <p:transition spd="med" p14:dur="700" advTm="45359">
        <p:fade/>
      </p:transition>
    </mc:Choice>
    <mc:Fallback xmlns="">
      <p:transition xmlns:p14="http://schemas.microsoft.com/office/powerpoint/2010/main" spd="med" advTm="45359">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Six</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b="0" dirty="0" smtClean="0">
                <a:latin typeface="Arial Black" pitchFamily="34" charset="0"/>
              </a:rPr>
              <a:t>Sharpen your interview skills.</a:t>
            </a:r>
            <a:br>
              <a:rPr lang="en-US" sz="2800" b="0" dirty="0" smtClean="0">
                <a:latin typeface="Arial Black" pitchFamily="34" charset="0"/>
              </a:rPr>
            </a:br>
            <a:endParaRPr lang="en-US" sz="1200" b="0" dirty="0" smtClean="0">
              <a:latin typeface="Arial Black" pitchFamily="34" charset="0"/>
            </a:endParaRPr>
          </a:p>
          <a:p>
            <a:pPr lvl="1"/>
            <a:r>
              <a:rPr lang="en-US" dirty="0" smtClean="0"/>
              <a:t>Target your first potential employer.</a:t>
            </a:r>
            <a:br>
              <a:rPr lang="en-US" dirty="0" smtClean="0"/>
            </a:br>
            <a:endParaRPr lang="en-US" dirty="0" smtClean="0"/>
          </a:p>
          <a:p>
            <a:pPr lvl="1"/>
            <a:r>
              <a:rPr lang="en-US" dirty="0" smtClean="0"/>
              <a:t>Research the company.  Know the stock symbol and price, </a:t>
            </a:r>
            <a:br>
              <a:rPr lang="en-US" dirty="0" smtClean="0"/>
            </a:br>
            <a:r>
              <a:rPr lang="en-US" dirty="0" smtClean="0"/>
              <a:t>the markets, the specifics of the job you want, the names of </a:t>
            </a:r>
            <a:br>
              <a:rPr lang="en-US" dirty="0" smtClean="0"/>
            </a:br>
            <a:r>
              <a:rPr lang="en-US" dirty="0" smtClean="0"/>
              <a:t>the key players.  </a:t>
            </a:r>
            <a:br>
              <a:rPr lang="en-US" dirty="0" smtClean="0"/>
            </a:br>
            <a:endParaRPr lang="en-US" dirty="0" smtClean="0"/>
          </a:p>
          <a:p>
            <a:pPr lvl="1"/>
            <a:r>
              <a:rPr lang="en-US" dirty="0" smtClean="0"/>
              <a:t>Write down talking points.</a:t>
            </a:r>
            <a:br>
              <a:rPr lang="en-US" dirty="0" smtClean="0"/>
            </a:br>
            <a:endParaRPr lang="en-US" dirty="0" smtClean="0"/>
          </a:p>
          <a:p>
            <a:pPr lvl="1"/>
            <a:r>
              <a:rPr lang="en-US" dirty="0" smtClean="0"/>
              <a:t>Write out questions you are likely to be asked, and learn </a:t>
            </a:r>
            <a:br>
              <a:rPr lang="en-US" dirty="0" smtClean="0"/>
            </a:br>
            <a:r>
              <a:rPr lang="en-US" dirty="0" smtClean="0"/>
              <a:t>your answers.</a:t>
            </a:r>
            <a:br>
              <a:rPr lang="en-US" dirty="0" smtClean="0"/>
            </a:br>
            <a:endParaRPr lang="en-US" dirty="0" smtClean="0"/>
          </a:p>
          <a:p>
            <a:pPr lvl="1"/>
            <a:r>
              <a:rPr lang="en-US" dirty="0" smtClean="0"/>
              <a:t>Practice the interview over and over, with a trusted friend </a:t>
            </a:r>
            <a:br>
              <a:rPr lang="en-US" dirty="0" smtClean="0"/>
            </a:br>
            <a:r>
              <a:rPr lang="en-US" dirty="0" smtClean="0"/>
              <a:t>or colleague.  You cannot prepare too much.</a:t>
            </a:r>
            <a:endParaRPr lang="en-US"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13</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06</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1536972990"/>
      </p:ext>
    </p:extLst>
  </p:cSld>
  <p:clrMapOvr>
    <a:masterClrMapping/>
  </p:clrMapOvr>
  <mc:AlternateContent xmlns:mc="http://schemas.openxmlformats.org/markup-compatibility/2006" xmlns:p14="http://schemas.microsoft.com/office/powerpoint/2010/main">
    <mc:Choice Requires="p14">
      <p:transition spd="med" p14:dur="700" advTm="37565">
        <p:fade/>
      </p:transition>
    </mc:Choice>
    <mc:Fallback xmlns="">
      <p:transition xmlns:p14="http://schemas.microsoft.com/office/powerpoint/2010/main" spd="med" advTm="3756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works_blank.jpg"/>
          <p:cNvPicPr>
            <a:picLocks noChangeAspect="1"/>
          </p:cNvPicPr>
          <p:nvPr/>
        </p:nvPicPr>
        <p:blipFill>
          <a:blip r:embed="rId4"/>
          <a:stretch>
            <a:fillRect/>
          </a:stretch>
        </p:blipFill>
        <p:spPr>
          <a:xfrm>
            <a:off x="0" y="0"/>
            <a:ext cx="9144000" cy="6858000"/>
          </a:xfrm>
          <a:prstGeom prst="rect">
            <a:avLst/>
          </a:prstGeom>
        </p:spPr>
      </p:pic>
      <p:sp>
        <p:nvSpPr>
          <p:cNvPr id="2" name="Title 1"/>
          <p:cNvSpPr>
            <a:spLocks noGrp="1"/>
          </p:cNvSpPr>
          <p:nvPr>
            <p:ph type="title"/>
          </p:nvPr>
        </p:nvSpPr>
        <p:spPr>
          <a:xfrm>
            <a:off x="457199" y="123092"/>
            <a:ext cx="8215313" cy="694593"/>
          </a:xfrm>
        </p:spPr>
        <p:txBody>
          <a:bodyPr>
            <a:noAutofit/>
          </a:bodyPr>
          <a:lstStyle/>
          <a:p>
            <a:r>
              <a:rPr lang="en-US" dirty="0" smtClean="0"/>
              <a:t>In An Actual Interview</a:t>
            </a:r>
            <a:endParaRPr lang="en-US" dirty="0"/>
          </a:p>
        </p:txBody>
      </p:sp>
      <p:sp>
        <p:nvSpPr>
          <p:cNvPr id="3" name="Content Placeholder 2"/>
          <p:cNvSpPr>
            <a:spLocks noGrp="1"/>
          </p:cNvSpPr>
          <p:nvPr>
            <p:ph idx="1"/>
          </p:nvPr>
        </p:nvSpPr>
        <p:spPr>
          <a:xfrm>
            <a:off x="457199" y="1046376"/>
            <a:ext cx="7602719" cy="5079788"/>
          </a:xfrm>
        </p:spPr>
        <p:txBody>
          <a:bodyPr>
            <a:normAutofit lnSpcReduction="10000"/>
          </a:bodyPr>
          <a:lstStyle/>
          <a:p>
            <a:pPr marL="519113" lvl="1" indent="-292100">
              <a:buSzPct val="125000"/>
            </a:pPr>
            <a:r>
              <a:rPr lang="en-US" b="1" dirty="0" smtClean="0"/>
              <a:t>Dress appropriately.  Even if the workplace is </a:t>
            </a:r>
            <a:br>
              <a:rPr lang="en-US" b="1" dirty="0" smtClean="0"/>
            </a:br>
            <a:r>
              <a:rPr lang="en-US" b="1" dirty="0" smtClean="0"/>
              <a:t>casual, serious businesspeople dress up for an interview.  Like it or not, you only have one chance </a:t>
            </a:r>
            <a:br>
              <a:rPr lang="en-US" b="1" dirty="0" smtClean="0"/>
            </a:br>
            <a:r>
              <a:rPr lang="en-US" b="1" dirty="0" smtClean="0"/>
              <a:t>to make a first impression.</a:t>
            </a:r>
          </a:p>
          <a:p>
            <a:pPr marL="519113" lvl="1" indent="-292100">
              <a:buSzPct val="125000"/>
            </a:pPr>
            <a:endParaRPr lang="en-US" b="1" dirty="0" smtClean="0"/>
          </a:p>
          <a:p>
            <a:pPr marL="519113" lvl="1" indent="-292100">
              <a:buSzPct val="125000"/>
            </a:pPr>
            <a:r>
              <a:rPr lang="en-US" b="1" dirty="0" smtClean="0"/>
              <a:t>Shake hands firmly.</a:t>
            </a:r>
          </a:p>
          <a:p>
            <a:pPr marL="519113" lvl="1" indent="-292100">
              <a:buSzPct val="125000"/>
            </a:pPr>
            <a:endParaRPr lang="en-US" b="1" dirty="0" smtClean="0"/>
          </a:p>
          <a:p>
            <a:pPr marL="519113" lvl="1" indent="-292100">
              <a:buSzPct val="125000"/>
            </a:pPr>
            <a:r>
              <a:rPr lang="en-US" b="1" dirty="0" smtClean="0"/>
              <a:t>Maintain steady eye contact.</a:t>
            </a:r>
          </a:p>
          <a:p>
            <a:pPr marL="519113" lvl="1" indent="-292100">
              <a:buSzPct val="125000"/>
            </a:pPr>
            <a:endParaRPr lang="en-US" b="1" dirty="0" smtClean="0"/>
          </a:p>
          <a:p>
            <a:pPr marL="519113" lvl="1" indent="-292100">
              <a:buSzPct val="125000"/>
            </a:pPr>
            <a:r>
              <a:rPr lang="en-US" b="1" dirty="0" smtClean="0"/>
              <a:t>Smile.</a:t>
            </a:r>
          </a:p>
          <a:p>
            <a:pPr marL="519113" lvl="1" indent="-292100">
              <a:buSzPct val="125000"/>
            </a:pPr>
            <a:endParaRPr lang="en-US" b="1" dirty="0" smtClean="0"/>
          </a:p>
          <a:p>
            <a:pPr marL="519113" lvl="1" indent="-292100">
              <a:buSzPct val="125000"/>
            </a:pPr>
            <a:r>
              <a:rPr lang="en-US" b="1" dirty="0" smtClean="0"/>
              <a:t>Prepare your own intelligent questions </a:t>
            </a:r>
            <a:br>
              <a:rPr lang="en-US" b="1" dirty="0" smtClean="0"/>
            </a:br>
            <a:r>
              <a:rPr lang="en-US" b="1" dirty="0" smtClean="0"/>
              <a:t>for your potential employer that relate to </a:t>
            </a:r>
            <a:br>
              <a:rPr lang="en-US" b="1" dirty="0" smtClean="0"/>
            </a:br>
            <a:r>
              <a:rPr lang="en-US" b="1" dirty="0" smtClean="0"/>
              <a:t>the job, market, or company, not benefits </a:t>
            </a:r>
            <a:br>
              <a:rPr lang="en-US" b="1" dirty="0" smtClean="0"/>
            </a:br>
            <a:r>
              <a:rPr lang="en-US" b="1" dirty="0" smtClean="0"/>
              <a:t>or compensation.  Leave that for the </a:t>
            </a:r>
            <a:br>
              <a:rPr lang="en-US" b="1" dirty="0" smtClean="0"/>
            </a:br>
            <a:r>
              <a:rPr lang="en-US" b="1" dirty="0" smtClean="0"/>
              <a:t>negotiation process.</a:t>
            </a:r>
          </a:p>
          <a:p>
            <a:pPr marL="519113" lvl="1" indent="-292100">
              <a:buSzPct val="125000"/>
              <a:buFont typeface="Arial"/>
              <a:buChar char="•"/>
            </a:pPr>
            <a:endParaRPr lang="en-US" b="1" dirty="0" smtClean="0"/>
          </a:p>
        </p:txBody>
      </p:sp>
      <p:sp>
        <p:nvSpPr>
          <p:cNvPr id="4" name="Slide Number Placeholder 3"/>
          <p:cNvSpPr>
            <a:spLocks noGrp="1"/>
          </p:cNvSpPr>
          <p:nvPr>
            <p:ph type="sldNum" sz="quarter" idx="12"/>
          </p:nvPr>
        </p:nvSpPr>
        <p:spPr/>
        <p:txBody>
          <a:bodyPr/>
          <a:lstStyle/>
          <a:p>
            <a:fld id="{E5C0C51F-0846-554E-BE8B-5517ECA95D90}" type="slidenum">
              <a:rPr lang="en-US" smtClean="0"/>
              <a:pPr/>
              <a:t>14</a:t>
            </a:fld>
            <a:endParaRPr lang="en-US" dirty="0"/>
          </a:p>
        </p:txBody>
      </p:sp>
    </p:spTree>
    <p:custDataLst>
      <p:tags r:id="rId1"/>
    </p:custDataLst>
    <p:extLst>
      <p:ext uri="{BB962C8B-B14F-4D97-AF65-F5344CB8AC3E}">
        <p14:creationId xmlns:p14="http://schemas.microsoft.com/office/powerpoint/2010/main" val="3057763127"/>
      </p:ext>
    </p:extLst>
  </p:cSld>
  <p:clrMapOvr>
    <a:masterClrMapping/>
  </p:clrMapOvr>
  <mc:AlternateContent xmlns:mc="http://schemas.openxmlformats.org/markup-compatibility/2006" xmlns:p14="http://schemas.microsoft.com/office/powerpoint/2010/main">
    <mc:Choice Requires="p14">
      <p:transition spd="med" p14:dur="700" advTm="66231">
        <p:fade/>
      </p:transition>
    </mc:Choice>
    <mc:Fallback xmlns="">
      <p:transition xmlns:p14="http://schemas.microsoft.com/office/powerpoint/2010/main" spd="med" advTm="6623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Seven</a:t>
            </a:r>
            <a:endParaRPr lang="en-US" dirty="0"/>
          </a:p>
        </p:txBody>
      </p:sp>
      <p:sp>
        <p:nvSpPr>
          <p:cNvPr id="3" name="Content Placeholder 2"/>
          <p:cNvSpPr>
            <a:spLocks noGrp="1"/>
          </p:cNvSpPr>
          <p:nvPr>
            <p:ph idx="1"/>
          </p:nvPr>
        </p:nvSpPr>
        <p:spPr>
          <a:xfrm>
            <a:off x="457200" y="961534"/>
            <a:ext cx="8229600" cy="5375299"/>
          </a:xfrm>
        </p:spPr>
        <p:txBody>
          <a:bodyPr>
            <a:normAutofit/>
          </a:bodyPr>
          <a:lstStyle/>
          <a:p>
            <a:pPr marL="0" indent="0">
              <a:buNone/>
            </a:pPr>
            <a:r>
              <a:rPr lang="en-US" b="0" dirty="0" smtClean="0">
                <a:latin typeface="Arial Black" pitchFamily="34" charset="0"/>
              </a:rPr>
              <a:t>Before you move on to the steps </a:t>
            </a:r>
            <a:br>
              <a:rPr lang="en-US" b="0" dirty="0" smtClean="0">
                <a:latin typeface="Arial Black" pitchFamily="34" charset="0"/>
              </a:rPr>
            </a:br>
            <a:r>
              <a:rPr lang="en-US" b="0" dirty="0" smtClean="0">
                <a:latin typeface="Arial Black" pitchFamily="34" charset="0"/>
              </a:rPr>
              <a:t>below, objectively review yesterday’s </a:t>
            </a:r>
            <a:br>
              <a:rPr lang="en-US" b="0" dirty="0" smtClean="0">
                <a:latin typeface="Arial Black" pitchFamily="34" charset="0"/>
              </a:rPr>
            </a:br>
            <a:r>
              <a:rPr lang="en-US" b="0" dirty="0" smtClean="0">
                <a:latin typeface="Arial Black" pitchFamily="34" charset="0"/>
              </a:rPr>
              <a:t>interview performance.</a:t>
            </a:r>
          </a:p>
          <a:p>
            <a:pPr lvl="1"/>
            <a:r>
              <a:rPr lang="en-US" sz="1800" dirty="0" smtClean="0"/>
              <a:t>Were your answers concise? Answers should have been short and powerful, taking less than one minute.</a:t>
            </a:r>
            <a:br>
              <a:rPr lang="en-US" sz="1800" dirty="0" smtClean="0"/>
            </a:br>
            <a:endParaRPr lang="en-US" sz="800" dirty="0" smtClean="0"/>
          </a:p>
          <a:p>
            <a:pPr lvl="1"/>
            <a:r>
              <a:rPr lang="en-US" sz="1800" dirty="0" smtClean="0"/>
              <a:t>Did you easily answer questions that you could anticipate? </a:t>
            </a:r>
            <a:br>
              <a:rPr lang="en-US" sz="1800" dirty="0" smtClean="0"/>
            </a:br>
            <a:endParaRPr lang="en-US" sz="800" dirty="0" smtClean="0"/>
          </a:p>
          <a:p>
            <a:pPr lvl="1"/>
            <a:r>
              <a:rPr lang="en-US" sz="1800" dirty="0" smtClean="0"/>
              <a:t>Were you comfortable throughout with good body language.</a:t>
            </a:r>
            <a:br>
              <a:rPr lang="en-US" sz="1800" dirty="0" smtClean="0"/>
            </a:br>
            <a:endParaRPr lang="en-US" sz="800" dirty="0" smtClean="0"/>
          </a:p>
          <a:p>
            <a:pPr lvl="1"/>
            <a:r>
              <a:rPr lang="en-US" sz="1800" b="1" i="1" dirty="0" smtClean="0"/>
              <a:t>DID YOU ASK FOR THE JOB???</a:t>
            </a:r>
            <a:r>
              <a:rPr lang="en-US" sz="1800" b="1" dirty="0" smtClean="0"/>
              <a:t/>
            </a:r>
            <a:br>
              <a:rPr lang="en-US" sz="1800" b="1" dirty="0" smtClean="0"/>
            </a:br>
            <a:endParaRPr lang="en-US" sz="1800" b="1" dirty="0" smtClean="0"/>
          </a:p>
          <a:p>
            <a:r>
              <a:rPr lang="en-US" dirty="0" smtClean="0"/>
              <a:t>Repeat Day 6’s practice interview.</a:t>
            </a:r>
            <a:br>
              <a:rPr lang="en-US" dirty="0" smtClean="0"/>
            </a:br>
            <a:endParaRPr lang="en-US" sz="1200" dirty="0" smtClean="0"/>
          </a:p>
          <a:p>
            <a:r>
              <a:rPr lang="en-US" dirty="0" smtClean="0"/>
              <a:t>Do the same interview on the telephone.</a:t>
            </a:r>
            <a:br>
              <a:rPr lang="en-US" dirty="0" smtClean="0"/>
            </a:br>
            <a:endParaRPr lang="en-US" sz="1200" dirty="0" smtClean="0"/>
          </a:p>
          <a:p>
            <a:r>
              <a:rPr lang="en-US" dirty="0" smtClean="0"/>
              <a:t>Do the same interview on Skype or iChat. </a:t>
            </a:r>
          </a:p>
        </p:txBody>
      </p:sp>
      <p:sp>
        <p:nvSpPr>
          <p:cNvPr id="4" name="Slide Number Placeholder 3"/>
          <p:cNvSpPr>
            <a:spLocks noGrp="1"/>
          </p:cNvSpPr>
          <p:nvPr>
            <p:ph type="sldNum" sz="quarter" idx="12"/>
          </p:nvPr>
        </p:nvSpPr>
        <p:spPr/>
        <p:txBody>
          <a:bodyPr/>
          <a:lstStyle/>
          <a:p>
            <a:fld id="{E5C0C51F-0846-554E-BE8B-5517ECA95D90}" type="slidenum">
              <a:rPr lang="en-US" smtClean="0"/>
              <a:pPr/>
              <a:t>15</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07</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2712995320"/>
      </p:ext>
    </p:extLst>
  </p:cSld>
  <p:clrMapOvr>
    <a:masterClrMapping/>
  </p:clrMapOvr>
  <mc:AlternateContent xmlns:mc="http://schemas.openxmlformats.org/markup-compatibility/2006" xmlns:p14="http://schemas.microsoft.com/office/powerpoint/2010/main">
    <mc:Choice Requires="p14">
      <p:transition spd="med" p14:dur="700" advTm="87168">
        <p:fade/>
      </p:transition>
    </mc:Choice>
    <mc:Fallback xmlns="">
      <p:transition xmlns:p14="http://schemas.microsoft.com/office/powerpoint/2010/main" spd="med" advTm="8716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Eight/Morning</a:t>
            </a:r>
            <a:endParaRPr lang="en-US" dirty="0"/>
          </a:p>
        </p:txBody>
      </p:sp>
      <p:sp>
        <p:nvSpPr>
          <p:cNvPr id="3" name="Content Placeholder 2"/>
          <p:cNvSpPr>
            <a:spLocks noGrp="1"/>
          </p:cNvSpPr>
          <p:nvPr>
            <p:ph idx="1"/>
          </p:nvPr>
        </p:nvSpPr>
        <p:spPr>
          <a:xfrm>
            <a:off x="457199" y="1325562"/>
            <a:ext cx="8215313" cy="4800601"/>
          </a:xfrm>
        </p:spPr>
        <p:txBody>
          <a:bodyPr>
            <a:normAutofit/>
          </a:bodyPr>
          <a:lstStyle/>
          <a:p>
            <a:r>
              <a:rPr lang="en-US" dirty="0" smtClean="0"/>
              <a:t>Check the prospect list that you created </a:t>
            </a:r>
            <a:br>
              <a:rPr lang="en-US" dirty="0" smtClean="0"/>
            </a:br>
            <a:r>
              <a:rPr lang="en-US" dirty="0" smtClean="0"/>
              <a:t>on Day Five.  Update it to reflect new </a:t>
            </a:r>
            <a:br>
              <a:rPr lang="en-US" dirty="0" smtClean="0"/>
            </a:br>
            <a:r>
              <a:rPr lang="en-US" dirty="0" smtClean="0"/>
              <a:t>situations that have come up.</a:t>
            </a:r>
            <a:br>
              <a:rPr lang="en-US" dirty="0" smtClean="0"/>
            </a:br>
            <a:endParaRPr lang="en-US" dirty="0" smtClean="0"/>
          </a:p>
          <a:p>
            <a:r>
              <a:rPr lang="en-US" dirty="0" smtClean="0"/>
              <a:t>If you reply to open postings, follow the application procedure exactly.  “No calls” means “No calls.”</a:t>
            </a:r>
            <a:br>
              <a:rPr lang="en-US" dirty="0" smtClean="0"/>
            </a:br>
            <a:endParaRPr lang="en-US" dirty="0" smtClean="0"/>
          </a:p>
          <a:p>
            <a:r>
              <a:rPr lang="en-US" dirty="0" smtClean="0"/>
              <a:t>It’s okay to drop the gatekeeper an email to notify him or her of your application.  Keep it short, but make the contact.</a:t>
            </a:r>
            <a:endParaRPr lang="en-US"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16</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08</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2266749103"/>
      </p:ext>
    </p:extLst>
  </p:cSld>
  <p:clrMapOvr>
    <a:masterClrMapping/>
  </p:clrMapOvr>
  <mc:AlternateContent xmlns:mc="http://schemas.openxmlformats.org/markup-compatibility/2006" xmlns:p14="http://schemas.microsoft.com/office/powerpoint/2010/main">
    <mc:Choice Requires="p14">
      <p:transition spd="med" p14:dur="700" advTm="57143">
        <p:fade/>
      </p:transition>
    </mc:Choice>
    <mc:Fallback xmlns="">
      <p:transition xmlns:p14="http://schemas.microsoft.com/office/powerpoint/2010/main" spd="med" advTm="5714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Eight/Afternoon </a:t>
            </a:r>
            <a:endParaRPr lang="en-US" dirty="0"/>
          </a:p>
        </p:txBody>
      </p:sp>
      <p:sp>
        <p:nvSpPr>
          <p:cNvPr id="3" name="Content Placeholder 2"/>
          <p:cNvSpPr>
            <a:spLocks noGrp="1"/>
          </p:cNvSpPr>
          <p:nvPr>
            <p:ph idx="1"/>
          </p:nvPr>
        </p:nvSpPr>
        <p:spPr>
          <a:xfrm>
            <a:off x="457199" y="1325562"/>
            <a:ext cx="8215313" cy="4800601"/>
          </a:xfrm>
        </p:spPr>
        <p:txBody>
          <a:bodyPr>
            <a:normAutofit fontScale="92500" lnSpcReduction="20000"/>
          </a:bodyPr>
          <a:lstStyle/>
          <a:p>
            <a:pPr indent="-292100"/>
            <a:r>
              <a:rPr lang="en-US" dirty="0" smtClean="0"/>
              <a:t>Differentiate your application package.</a:t>
            </a:r>
            <a:br>
              <a:rPr lang="en-US" dirty="0" smtClean="0"/>
            </a:br>
            <a:endParaRPr lang="en-US" dirty="0" smtClean="0"/>
          </a:p>
          <a:p>
            <a:pPr indent="-292100"/>
            <a:r>
              <a:rPr lang="en-US" dirty="0" smtClean="0"/>
              <a:t>Include </a:t>
            </a:r>
            <a:r>
              <a:rPr lang="en-US" dirty="0"/>
              <a:t>professional-looking resume, show audio and headshot </a:t>
            </a:r>
            <a:r>
              <a:rPr lang="en-US" b="0" dirty="0"/>
              <a:t>(if you are talent)</a:t>
            </a:r>
            <a:r>
              <a:rPr lang="en-US" dirty="0"/>
              <a:t>, recent ratings history, and </a:t>
            </a:r>
            <a:r>
              <a:rPr lang="en-US" i="1" u="sng" dirty="0"/>
              <a:t>personalized</a:t>
            </a:r>
            <a:r>
              <a:rPr lang="en-US" dirty="0"/>
              <a:t> cover letter.</a:t>
            </a:r>
            <a:br>
              <a:rPr lang="en-US" dirty="0"/>
            </a:br>
            <a:endParaRPr lang="en-US" dirty="0" smtClean="0"/>
          </a:p>
          <a:p>
            <a:pPr marL="519113" indent="-292100"/>
            <a:r>
              <a:rPr lang="en-US" dirty="0" smtClean="0"/>
              <a:t>If you snail mail:</a:t>
            </a:r>
          </a:p>
          <a:p>
            <a:pPr marL="801688" lvl="1" indent="-282575"/>
            <a:r>
              <a:rPr lang="en-US" dirty="0"/>
              <a:t>Send the package by Federal Express</a:t>
            </a:r>
            <a:r>
              <a:rPr lang="en-US" dirty="0" smtClean="0"/>
              <a:t>.</a:t>
            </a:r>
            <a:endParaRPr lang="en-US" dirty="0"/>
          </a:p>
          <a:p>
            <a:pPr marL="801688" lvl="1" indent="-282575"/>
            <a:r>
              <a:rPr lang="en-US" dirty="0" smtClean="0"/>
              <a:t>Use a bright-colored envelope.</a:t>
            </a:r>
          </a:p>
          <a:p>
            <a:pPr marL="801688" lvl="1" indent="-282575"/>
            <a:r>
              <a:rPr lang="en-US" dirty="0" smtClean="0"/>
              <a:t>Print, don’t handwrite, address labels.</a:t>
            </a:r>
          </a:p>
          <a:p>
            <a:pPr marL="519113" lvl="1" indent="0">
              <a:buNone/>
            </a:pPr>
            <a:endParaRPr lang="en-US" dirty="0" smtClean="0"/>
          </a:p>
          <a:p>
            <a:pPr marL="519113" indent="-292100"/>
            <a:r>
              <a:rPr lang="en-US" dirty="0" smtClean="0"/>
              <a:t>If you email:</a:t>
            </a:r>
          </a:p>
          <a:p>
            <a:pPr marL="801688" lvl="1" indent="-282575"/>
            <a:r>
              <a:rPr lang="en-US" dirty="0" smtClean="0"/>
              <a:t>Use an HTML or plain white background for your cover letter.</a:t>
            </a:r>
          </a:p>
          <a:p>
            <a:pPr marL="801688" lvl="1" indent="-282575"/>
            <a:r>
              <a:rPr lang="en-US" dirty="0" smtClean="0"/>
              <a:t>Resumes and other documents should be PDF format.</a:t>
            </a:r>
            <a:br>
              <a:rPr lang="en-US" dirty="0" smtClean="0"/>
            </a:br>
            <a:endParaRPr lang="en-US" dirty="0" smtClean="0"/>
          </a:p>
          <a:p>
            <a:pPr marL="519113" indent="-292100"/>
            <a:r>
              <a:rPr lang="en-US" dirty="0" smtClean="0"/>
              <a:t>Get started.</a:t>
            </a:r>
          </a:p>
          <a:p>
            <a:pPr marL="519113" indent="-292100"/>
            <a:endParaRPr lang="en-US"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17</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08</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2379353793"/>
      </p:ext>
    </p:extLst>
  </p:cSld>
  <p:clrMapOvr>
    <a:masterClrMapping/>
  </p:clrMapOvr>
  <mc:AlternateContent xmlns:mc="http://schemas.openxmlformats.org/markup-compatibility/2006" xmlns:p14="http://schemas.microsoft.com/office/powerpoint/2010/main">
    <mc:Choice Requires="p14">
      <p:transition spd="med" p14:dur="700" advTm="87183">
        <p:fade/>
      </p:transition>
    </mc:Choice>
    <mc:Fallback xmlns="">
      <p:transition xmlns:p14="http://schemas.microsoft.com/office/powerpoint/2010/main" spd="med" advTm="8718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dissolv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Nine</a:t>
            </a:r>
            <a:endParaRPr lang="en-US" dirty="0"/>
          </a:p>
        </p:txBody>
      </p:sp>
      <p:sp>
        <p:nvSpPr>
          <p:cNvPr id="3" name="Content Placeholder 2"/>
          <p:cNvSpPr>
            <a:spLocks noGrp="1"/>
          </p:cNvSpPr>
          <p:nvPr>
            <p:ph idx="1"/>
          </p:nvPr>
        </p:nvSpPr>
        <p:spPr>
          <a:xfrm>
            <a:off x="457199" y="1325562"/>
            <a:ext cx="8215313" cy="4800601"/>
          </a:xfrm>
        </p:spPr>
        <p:txBody>
          <a:bodyPr>
            <a:normAutofit/>
          </a:bodyPr>
          <a:lstStyle/>
          <a:p>
            <a:pPr marL="519113" indent="-292100"/>
            <a:r>
              <a:rPr lang="en-US" dirty="0" smtClean="0"/>
              <a:t>Spend the entire day making contacts </a:t>
            </a:r>
            <a:br>
              <a:rPr lang="en-US" dirty="0" smtClean="0"/>
            </a:br>
            <a:r>
              <a:rPr lang="en-US" dirty="0" smtClean="0"/>
              <a:t>outside of your comfort zone.  Email, </a:t>
            </a:r>
            <a:br>
              <a:rPr lang="en-US" dirty="0" smtClean="0"/>
            </a:br>
            <a:r>
              <a:rPr lang="en-US" dirty="0" smtClean="0"/>
              <a:t>telephone call, Facebook message, send out Linked In messages and requests.  Make it public that you are ready to work.</a:t>
            </a:r>
            <a:br>
              <a:rPr lang="en-US" dirty="0" smtClean="0"/>
            </a:br>
            <a:endParaRPr lang="en-US" dirty="0" smtClean="0"/>
          </a:p>
          <a:p>
            <a:pPr marL="519113" indent="-292100"/>
            <a:r>
              <a:rPr lang="en-US" dirty="0" smtClean="0"/>
              <a:t>During your contact, try to offer a suggestion on how you can help solve a known problem of the station, contribute, or make the target station stand out. </a:t>
            </a:r>
            <a:br>
              <a:rPr lang="en-US" dirty="0" smtClean="0"/>
            </a:br>
            <a:endParaRPr lang="en-US" dirty="0" smtClean="0"/>
          </a:p>
          <a:p>
            <a:pPr marL="519113" indent="-292100"/>
            <a:r>
              <a:rPr lang="en-US" dirty="0" smtClean="0">
                <a:solidFill>
                  <a:srgbClr val="FF0000"/>
                </a:solidFill>
              </a:rPr>
              <a:t>Make at least </a:t>
            </a:r>
            <a:r>
              <a:rPr lang="en-US" b="0" dirty="0" smtClean="0">
                <a:solidFill>
                  <a:srgbClr val="FF0000"/>
                </a:solidFill>
                <a:latin typeface="Arial Black" pitchFamily="34" charset="0"/>
              </a:rPr>
              <a:t>15</a:t>
            </a:r>
            <a:r>
              <a:rPr lang="en-US" dirty="0" smtClean="0">
                <a:solidFill>
                  <a:srgbClr val="FF0000"/>
                </a:solidFill>
              </a:rPr>
              <a:t> completed calls today.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5C0C51F-0846-554E-BE8B-5517ECA95D90}" type="slidenum">
              <a:rPr lang="en-US" smtClean="0"/>
              <a:pPr/>
              <a:t>18</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09</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4187036813"/>
      </p:ext>
    </p:extLst>
  </p:cSld>
  <p:clrMapOvr>
    <a:masterClrMapping/>
  </p:clrMapOvr>
  <mc:AlternateContent xmlns:mc="http://schemas.openxmlformats.org/markup-compatibility/2006" xmlns:p14="http://schemas.microsoft.com/office/powerpoint/2010/main">
    <mc:Choice Requires="p14">
      <p:transition spd="med" p14:dur="700" advTm="89281">
        <p:fade/>
      </p:transition>
    </mc:Choice>
    <mc:Fallback xmlns="">
      <p:transition xmlns:p14="http://schemas.microsoft.com/office/powerpoint/2010/main" spd="med" advTm="8928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Day Ten</a:t>
            </a:r>
            <a:endParaRPr lang="en-US" dirty="0"/>
          </a:p>
        </p:txBody>
      </p:sp>
      <p:sp>
        <p:nvSpPr>
          <p:cNvPr id="3" name="Content Placeholder 2"/>
          <p:cNvSpPr>
            <a:spLocks noGrp="1"/>
          </p:cNvSpPr>
          <p:nvPr>
            <p:ph idx="1"/>
          </p:nvPr>
        </p:nvSpPr>
        <p:spPr>
          <a:xfrm>
            <a:off x="457199" y="1310326"/>
            <a:ext cx="8215313" cy="4815838"/>
          </a:xfrm>
        </p:spPr>
        <p:txBody>
          <a:bodyPr>
            <a:normAutofit/>
          </a:bodyPr>
          <a:lstStyle/>
          <a:p>
            <a:pPr marL="519113" indent="-292100"/>
            <a:r>
              <a:rPr lang="en-US" dirty="0" smtClean="0"/>
              <a:t>Be ready to succeed.</a:t>
            </a:r>
            <a:br>
              <a:rPr lang="en-US" dirty="0" smtClean="0"/>
            </a:br>
            <a:endParaRPr lang="en-US" dirty="0" smtClean="0"/>
          </a:p>
          <a:p>
            <a:pPr marL="519113" indent="-292100"/>
            <a:r>
              <a:rPr lang="en-US" dirty="0" smtClean="0"/>
              <a:t>Follow up every call and interview with </a:t>
            </a:r>
            <a:br>
              <a:rPr lang="en-US" dirty="0" smtClean="0"/>
            </a:br>
            <a:r>
              <a:rPr lang="en-US" dirty="0" smtClean="0"/>
              <a:t>an immediate email and a handwritten thank you, within one day of the contact.</a:t>
            </a:r>
            <a:br>
              <a:rPr lang="en-US" dirty="0" smtClean="0"/>
            </a:br>
            <a:endParaRPr lang="en-US" dirty="0" smtClean="0"/>
          </a:p>
          <a:p>
            <a:pPr marL="519113" indent="-292100"/>
            <a:r>
              <a:rPr lang="en-US" dirty="0" smtClean="0"/>
              <a:t>Remember that you can’t turn down a job that hasn’t been offered, so do whatever it takes to get the offer.  Dismiss nothing as too small.    </a:t>
            </a:r>
            <a:br>
              <a:rPr lang="en-US" dirty="0" smtClean="0"/>
            </a:br>
            <a:r>
              <a:rPr lang="en-US" dirty="0" smtClean="0"/>
              <a:t>Always ask, </a:t>
            </a:r>
            <a:r>
              <a:rPr lang="en-US" i="1" dirty="0" smtClean="0"/>
              <a:t>“When may I start?” </a:t>
            </a:r>
          </a:p>
        </p:txBody>
      </p:sp>
      <p:sp>
        <p:nvSpPr>
          <p:cNvPr id="4" name="Slide Number Placeholder 3"/>
          <p:cNvSpPr>
            <a:spLocks noGrp="1"/>
          </p:cNvSpPr>
          <p:nvPr>
            <p:ph type="sldNum" sz="quarter" idx="12"/>
          </p:nvPr>
        </p:nvSpPr>
        <p:spPr/>
        <p:txBody>
          <a:bodyPr/>
          <a:lstStyle/>
          <a:p>
            <a:fld id="{E5C0C51F-0846-554E-BE8B-5517ECA95D90}" type="slidenum">
              <a:rPr lang="en-US" smtClean="0"/>
              <a:pPr/>
              <a:t>19</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10</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3846449942"/>
      </p:ext>
    </p:extLst>
  </p:cSld>
  <p:clrMapOvr>
    <a:masterClrMapping/>
  </p:clrMapOvr>
  <mc:AlternateContent xmlns:mc="http://schemas.openxmlformats.org/markup-compatibility/2006" xmlns:p14="http://schemas.microsoft.com/office/powerpoint/2010/main">
    <mc:Choice Requires="p14">
      <p:transition spd="med" p14:dur="700" advTm="56420">
        <p:fade/>
      </p:transition>
    </mc:Choice>
    <mc:Fallback xmlns="">
      <p:transition xmlns:p14="http://schemas.microsoft.com/office/powerpoint/2010/main" spd="med" advTm="5642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works_title.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72096370"/>
      </p:ext>
    </p:extLst>
  </p:cSld>
  <p:clrMapOvr>
    <a:masterClrMapping/>
  </p:clrMapOvr>
  <mc:AlternateContent xmlns:mc="http://schemas.openxmlformats.org/markup-compatibility/2006" xmlns:p14="http://schemas.microsoft.com/office/powerpoint/2010/main">
    <mc:Choice Requires="p14">
      <p:transition spd="med" p14:dur="700" advTm="93379">
        <p:fade/>
      </p:transition>
    </mc:Choice>
    <mc:Fallback xmlns="">
      <p:transition xmlns:p14="http://schemas.microsoft.com/office/powerpoint/2010/main" spd="med" advTm="93379">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works_blank.jpg"/>
          <p:cNvPicPr>
            <a:picLocks noChangeAspect="1"/>
          </p:cNvPicPr>
          <p:nvPr/>
        </p:nvPicPr>
        <p:blipFill>
          <a:blip r:embed="rId4"/>
          <a:stretch>
            <a:fillRect/>
          </a:stretch>
        </p:blipFill>
        <p:spPr>
          <a:xfrm>
            <a:off x="0" y="0"/>
            <a:ext cx="9144000" cy="6858000"/>
          </a:xfrm>
          <a:prstGeom prst="rect">
            <a:avLst/>
          </a:prstGeom>
        </p:spPr>
      </p:pic>
      <p:sp>
        <p:nvSpPr>
          <p:cNvPr id="2" name="Title 1"/>
          <p:cNvSpPr>
            <a:spLocks noGrp="1"/>
          </p:cNvSpPr>
          <p:nvPr>
            <p:ph type="title"/>
          </p:nvPr>
        </p:nvSpPr>
        <p:spPr>
          <a:xfrm>
            <a:off x="457200" y="123092"/>
            <a:ext cx="8215312" cy="694593"/>
          </a:xfrm>
        </p:spPr>
        <p:txBody>
          <a:bodyPr>
            <a:normAutofit fontScale="90000"/>
          </a:bodyPr>
          <a:lstStyle/>
          <a:p>
            <a:r>
              <a:rPr lang="en-US" i="1" dirty="0" smtClean="0"/>
              <a:t>“Failure is n</a:t>
            </a:r>
            <a:r>
              <a:rPr lang="en-US" i="1" u="sng" dirty="0" smtClean="0"/>
              <a:t>ot</a:t>
            </a:r>
            <a:r>
              <a:rPr lang="en-US" i="1" dirty="0" smtClean="0"/>
              <a:t> an option”</a:t>
            </a:r>
            <a:endParaRPr lang="en-US" i="1" dirty="0"/>
          </a:p>
        </p:txBody>
      </p:sp>
      <p:sp>
        <p:nvSpPr>
          <p:cNvPr id="3" name="Content Placeholder 2"/>
          <p:cNvSpPr>
            <a:spLocks noGrp="1"/>
          </p:cNvSpPr>
          <p:nvPr>
            <p:ph idx="1"/>
          </p:nvPr>
        </p:nvSpPr>
        <p:spPr>
          <a:xfrm>
            <a:off x="457199" y="961534"/>
            <a:ext cx="8215313" cy="5164629"/>
          </a:xfrm>
        </p:spPr>
        <p:txBody>
          <a:bodyPr>
            <a:normAutofit/>
          </a:bodyPr>
          <a:lstStyle/>
          <a:p>
            <a:pPr marL="0" indent="0">
              <a:buNone/>
            </a:pPr>
            <a:r>
              <a:rPr lang="en-US" b="0" dirty="0" smtClean="0">
                <a:latin typeface="Arial Black" pitchFamily="34" charset="0"/>
              </a:rPr>
              <a:t>Gene Kranz, the NASA Senior Flight </a:t>
            </a:r>
            <a:br>
              <a:rPr lang="en-US" b="0" dirty="0" smtClean="0">
                <a:latin typeface="Arial Black" pitchFamily="34" charset="0"/>
              </a:rPr>
            </a:br>
            <a:r>
              <a:rPr lang="en-US" b="0" dirty="0" smtClean="0">
                <a:latin typeface="Arial Black" pitchFamily="34" charset="0"/>
              </a:rPr>
              <a:t>Director who led the team that saved </a:t>
            </a:r>
            <a:br>
              <a:rPr lang="en-US" b="0" dirty="0" smtClean="0">
                <a:latin typeface="Arial Black" pitchFamily="34" charset="0"/>
              </a:rPr>
            </a:br>
            <a:r>
              <a:rPr lang="en-US" b="0" dirty="0" smtClean="0">
                <a:latin typeface="Arial Black" pitchFamily="34" charset="0"/>
              </a:rPr>
              <a:t>the Apollo 13 crew, had it right.</a:t>
            </a:r>
            <a:br>
              <a:rPr lang="en-US" b="0" dirty="0" smtClean="0">
                <a:latin typeface="Arial Black" pitchFamily="34" charset="0"/>
              </a:rPr>
            </a:br>
            <a:endParaRPr lang="en-US" b="0" dirty="0" smtClean="0">
              <a:latin typeface="Arial Black" pitchFamily="34" charset="0"/>
            </a:endParaRPr>
          </a:p>
          <a:p>
            <a:pPr marL="519113" indent="-292100"/>
            <a:r>
              <a:rPr lang="en-US" dirty="0" smtClean="0"/>
              <a:t>You </a:t>
            </a:r>
            <a:r>
              <a:rPr lang="en-US" u="sng" dirty="0" smtClean="0"/>
              <a:t>will</a:t>
            </a:r>
            <a:r>
              <a:rPr lang="en-US" dirty="0" smtClean="0"/>
              <a:t> get re-employed.</a:t>
            </a:r>
            <a:br>
              <a:rPr lang="en-US" dirty="0" smtClean="0"/>
            </a:br>
            <a:endParaRPr lang="en-US" dirty="0" smtClean="0"/>
          </a:p>
          <a:p>
            <a:pPr marL="519113" indent="-292100"/>
            <a:r>
              <a:rPr lang="en-US" dirty="0" smtClean="0"/>
              <a:t>You have the </a:t>
            </a:r>
            <a:r>
              <a:rPr lang="en-US" u="sng" dirty="0" smtClean="0"/>
              <a:t>skills</a:t>
            </a:r>
            <a:r>
              <a:rPr lang="en-US" dirty="0" smtClean="0"/>
              <a:t> to succeed.</a:t>
            </a:r>
            <a:br>
              <a:rPr lang="en-US" dirty="0" smtClean="0"/>
            </a:br>
            <a:endParaRPr lang="en-US" dirty="0" smtClean="0"/>
          </a:p>
          <a:p>
            <a:pPr marL="519113" indent="-292100"/>
            <a:r>
              <a:rPr lang="en-US" dirty="0" smtClean="0"/>
              <a:t>You </a:t>
            </a:r>
            <a:r>
              <a:rPr lang="en-US" u="sng" dirty="0" smtClean="0"/>
              <a:t>must</a:t>
            </a:r>
            <a:r>
              <a:rPr lang="en-US" dirty="0" smtClean="0"/>
              <a:t> </a:t>
            </a:r>
            <a:r>
              <a:rPr lang="en-US" u="sng" dirty="0" smtClean="0"/>
              <a:t>believe</a:t>
            </a:r>
            <a:r>
              <a:rPr lang="en-US" dirty="0" smtClean="0"/>
              <a:t> you are Superman and better than everyone else at what you do.</a:t>
            </a:r>
            <a:br>
              <a:rPr lang="en-US" dirty="0" smtClean="0"/>
            </a:br>
            <a:endParaRPr lang="en-US" dirty="0" smtClean="0"/>
          </a:p>
          <a:p>
            <a:pPr marL="519113" indent="-292100"/>
            <a:r>
              <a:rPr lang="en-US" dirty="0" smtClean="0"/>
              <a:t>Work the problem!  Your job now is to get a job.</a:t>
            </a:r>
            <a:endParaRPr lang="en-US"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20</a:t>
            </a:fld>
            <a:endParaRPr lang="en-US" dirty="0"/>
          </a:p>
        </p:txBody>
      </p:sp>
    </p:spTree>
    <p:custDataLst>
      <p:tags r:id="rId1"/>
    </p:custDataLst>
    <p:extLst>
      <p:ext uri="{BB962C8B-B14F-4D97-AF65-F5344CB8AC3E}">
        <p14:creationId xmlns:p14="http://schemas.microsoft.com/office/powerpoint/2010/main" val="3666222208"/>
      </p:ext>
    </p:extLst>
  </p:cSld>
  <p:clrMapOvr>
    <a:masterClrMapping/>
  </p:clrMapOvr>
  <mc:AlternateContent xmlns:mc="http://schemas.openxmlformats.org/markup-compatibility/2006" xmlns:p14="http://schemas.microsoft.com/office/powerpoint/2010/main">
    <mc:Choice Requires="p14">
      <p:transition spd="med" p14:dur="700" advTm="58322">
        <p:fade/>
      </p:transition>
    </mc:Choice>
    <mc:Fallback xmlns="">
      <p:transition xmlns:p14="http://schemas.microsoft.com/office/powerpoint/2010/main" spd="med" advTm="58322">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works_blank.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dirty="0" smtClean="0"/>
              <a:t>Free Help</a:t>
            </a:r>
            <a:endParaRPr lang="en-US" dirty="0"/>
          </a:p>
        </p:txBody>
      </p:sp>
      <p:sp>
        <p:nvSpPr>
          <p:cNvPr id="3" name="Content Placeholder 2"/>
          <p:cNvSpPr>
            <a:spLocks noGrp="1"/>
          </p:cNvSpPr>
          <p:nvPr>
            <p:ph idx="1"/>
          </p:nvPr>
        </p:nvSpPr>
        <p:spPr>
          <a:xfrm>
            <a:off x="457199" y="970962"/>
            <a:ext cx="8215313" cy="5155202"/>
          </a:xfrm>
        </p:spPr>
        <p:txBody>
          <a:bodyPr>
            <a:normAutofit fontScale="92500" lnSpcReduction="10000"/>
          </a:bodyPr>
          <a:lstStyle/>
          <a:p>
            <a:pPr marL="0" indent="0">
              <a:buNone/>
            </a:pPr>
            <a:r>
              <a:rPr lang="en-US" sz="4000" dirty="0" smtClean="0">
                <a:latin typeface="Arial Black" pitchFamily="34" charset="0"/>
              </a:rPr>
              <a:t>There is plenty of</a:t>
            </a:r>
            <a:br>
              <a:rPr lang="en-US" sz="4000" dirty="0" smtClean="0">
                <a:latin typeface="Arial Black" pitchFamily="34" charset="0"/>
              </a:rPr>
            </a:br>
            <a:r>
              <a:rPr lang="en-US" sz="4000" dirty="0" smtClean="0">
                <a:latin typeface="Arial Black" pitchFamily="34" charset="0"/>
              </a:rPr>
              <a:t>free help available.</a:t>
            </a:r>
          </a:p>
          <a:p>
            <a:pPr marL="0" indent="0">
              <a:buNone/>
            </a:pPr>
            <a:endParaRPr lang="en-US" dirty="0" smtClean="0"/>
          </a:p>
          <a:p>
            <a:pPr marL="519113" indent="-292100"/>
            <a:r>
              <a:rPr lang="en-US" dirty="0" smtClean="0"/>
              <a:t>Contact old mentors and friends.</a:t>
            </a:r>
            <a:br>
              <a:rPr lang="en-US" dirty="0" smtClean="0"/>
            </a:br>
            <a:endParaRPr lang="en-US" dirty="0" smtClean="0"/>
          </a:p>
          <a:p>
            <a:pPr marL="519113" indent="-292100"/>
            <a:r>
              <a:rPr lang="en-US" dirty="0" smtClean="0"/>
              <a:t>Write articles or blogs that position you as a </a:t>
            </a:r>
            <a:br>
              <a:rPr lang="en-US" dirty="0" smtClean="0"/>
            </a:br>
            <a:r>
              <a:rPr lang="en-US" dirty="0" smtClean="0"/>
              <a:t>smart professional and good hiring choice.</a:t>
            </a:r>
            <a:br>
              <a:rPr lang="en-US" dirty="0" smtClean="0"/>
            </a:br>
            <a:endParaRPr lang="en-US" dirty="0" smtClean="0"/>
          </a:p>
          <a:p>
            <a:pPr marL="519113" indent="-292100"/>
            <a:r>
              <a:rPr lang="en-US" dirty="0" smtClean="0"/>
              <a:t>Talk to former vendors who might still have good contacts inside radio stations.</a:t>
            </a:r>
            <a:br>
              <a:rPr lang="en-US" dirty="0" smtClean="0"/>
            </a:br>
            <a:endParaRPr lang="en-US" dirty="0" smtClean="0"/>
          </a:p>
          <a:p>
            <a:pPr marL="519113" indent="-292100"/>
            <a:r>
              <a:rPr lang="en-US" dirty="0" smtClean="0"/>
              <a:t>Contact MBMI on our website.  We’ll put you into our talent database and offer solutions for success.</a:t>
            </a:r>
          </a:p>
          <a:p>
            <a:endParaRPr lang="en-US"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21</a:t>
            </a:fld>
            <a:endParaRPr lang="en-US" dirty="0"/>
          </a:p>
        </p:txBody>
      </p:sp>
    </p:spTree>
    <p:extLst>
      <p:ext uri="{BB962C8B-B14F-4D97-AF65-F5344CB8AC3E}">
        <p14:creationId xmlns:p14="http://schemas.microsoft.com/office/powerpoint/2010/main" val="3180619631"/>
      </p:ext>
    </p:extLst>
  </p:cSld>
  <p:clrMapOvr>
    <a:masterClrMapping/>
  </p:clrMapOvr>
  <mc:AlternateContent xmlns:mc="http://schemas.openxmlformats.org/markup-compatibility/2006" xmlns:p14="http://schemas.microsoft.com/office/powerpoint/2010/main">
    <mc:Choice Requires="p14">
      <p:transition spd="med" p14:dur="700" advTm="56301">
        <p:fade/>
      </p:transition>
    </mc:Choice>
    <mc:Fallback xmlns="">
      <p:transition xmlns:p14="http://schemas.microsoft.com/office/powerpoint/2010/main" spd="med" advTm="56301">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works_blank.jpg"/>
          <p:cNvPicPr>
            <a:picLocks noChangeAspect="1"/>
          </p:cNvPicPr>
          <p:nvPr/>
        </p:nvPicPr>
        <p:blipFill>
          <a:blip r:embed="rId3"/>
          <a:stretch>
            <a:fillRect/>
          </a:stretch>
        </p:blipFill>
        <p:spPr>
          <a:xfrm>
            <a:off x="0" y="-96640"/>
            <a:ext cx="9144000" cy="6858000"/>
          </a:xfrm>
          <a:prstGeom prst="rect">
            <a:avLst/>
          </a:prstGeom>
        </p:spPr>
      </p:pic>
      <p:sp>
        <p:nvSpPr>
          <p:cNvPr id="2" name="Title 1"/>
          <p:cNvSpPr>
            <a:spLocks noGrp="1"/>
          </p:cNvSpPr>
          <p:nvPr>
            <p:ph type="title"/>
          </p:nvPr>
        </p:nvSpPr>
        <p:spPr/>
        <p:txBody>
          <a:bodyPr>
            <a:noAutofit/>
          </a:bodyPr>
          <a:lstStyle/>
          <a:p>
            <a:r>
              <a:rPr lang="en-US" dirty="0" smtClean="0"/>
              <a:t>Contact MBMI</a:t>
            </a:r>
            <a:endParaRPr lang="en-US" dirty="0"/>
          </a:p>
        </p:txBody>
      </p:sp>
      <p:sp>
        <p:nvSpPr>
          <p:cNvPr id="3" name="Content Placeholder 2"/>
          <p:cNvSpPr>
            <a:spLocks noGrp="1"/>
          </p:cNvSpPr>
          <p:nvPr>
            <p:ph idx="1"/>
          </p:nvPr>
        </p:nvSpPr>
        <p:spPr>
          <a:xfrm>
            <a:off x="457200" y="1932803"/>
            <a:ext cx="8229600" cy="3844561"/>
          </a:xfrm>
        </p:spPr>
        <p:txBody>
          <a:bodyPr>
            <a:normAutofit fontScale="85000" lnSpcReduction="20000"/>
          </a:bodyPr>
          <a:lstStyle/>
          <a:p>
            <a:pPr marL="0" indent="0" algn="ctr">
              <a:lnSpc>
                <a:spcPct val="80000"/>
              </a:lnSpc>
              <a:buNone/>
            </a:pPr>
            <a:r>
              <a:rPr lang="en-US" sz="2800" dirty="0" smtClean="0">
                <a:latin typeface="Arial Black" pitchFamily="34" charset="0"/>
                <a:cs typeface="Gotham Black" pitchFamily="50" charset="0"/>
              </a:rPr>
              <a:t>Phone:</a:t>
            </a:r>
          </a:p>
          <a:p>
            <a:pPr marL="0" indent="0" algn="ctr">
              <a:lnSpc>
                <a:spcPct val="80000"/>
              </a:lnSpc>
              <a:buNone/>
            </a:pPr>
            <a:endParaRPr lang="en-US" sz="2800" dirty="0" smtClean="0">
              <a:latin typeface="Arial Black" pitchFamily="34" charset="0"/>
              <a:cs typeface="Gotham Black" pitchFamily="50" charset="0"/>
            </a:endParaRPr>
          </a:p>
          <a:p>
            <a:pPr marL="0" indent="0" algn="ctr">
              <a:lnSpc>
                <a:spcPct val="80000"/>
              </a:lnSpc>
              <a:buNone/>
            </a:pPr>
            <a:r>
              <a:rPr lang="en-US" sz="4000" dirty="0" smtClean="0">
                <a:solidFill>
                  <a:srgbClr val="C00000"/>
                </a:solidFill>
                <a:latin typeface="Arial Black" pitchFamily="34" charset="0"/>
                <a:cs typeface="Gotham Black" pitchFamily="50" charset="0"/>
              </a:rPr>
              <a:t>+1 469.362.1423</a:t>
            </a:r>
            <a:r>
              <a:rPr lang="en-US" sz="2800" dirty="0" smtClean="0">
                <a:solidFill>
                  <a:srgbClr val="C00000"/>
                </a:solidFill>
                <a:latin typeface="Arial Black" pitchFamily="34" charset="0"/>
                <a:cs typeface="Gotham Black" pitchFamily="50" charset="0"/>
              </a:rPr>
              <a:t/>
            </a:r>
            <a:br>
              <a:rPr lang="en-US" sz="2800" dirty="0" smtClean="0">
                <a:solidFill>
                  <a:srgbClr val="C00000"/>
                </a:solidFill>
                <a:latin typeface="Arial Black" pitchFamily="34" charset="0"/>
                <a:cs typeface="Gotham Black" pitchFamily="50" charset="0"/>
              </a:rPr>
            </a:br>
            <a:r>
              <a:rPr lang="en-US" sz="1400" b="0" dirty="0" smtClean="0">
                <a:solidFill>
                  <a:schemeClr val="bg1">
                    <a:lumMod val="75000"/>
                  </a:schemeClr>
                </a:solidFill>
              </a:rPr>
              <a:t>__________________________________________________________________</a:t>
            </a:r>
            <a:br>
              <a:rPr lang="en-US" sz="1400" b="0" dirty="0" smtClean="0">
                <a:solidFill>
                  <a:schemeClr val="bg1">
                    <a:lumMod val="75000"/>
                  </a:schemeClr>
                </a:solidFill>
              </a:rPr>
            </a:br>
            <a:endParaRPr lang="en-US" sz="1400" b="0" dirty="0" smtClean="0">
              <a:solidFill>
                <a:schemeClr val="bg1">
                  <a:lumMod val="75000"/>
                </a:schemeClr>
              </a:solidFill>
            </a:endParaRPr>
          </a:p>
          <a:p>
            <a:pPr marL="0" indent="0" algn="ctr">
              <a:lnSpc>
                <a:spcPct val="80000"/>
              </a:lnSpc>
              <a:buNone/>
            </a:pPr>
            <a:r>
              <a:rPr lang="en-US" sz="2800" dirty="0" smtClean="0">
                <a:latin typeface="Arial Black" pitchFamily="34" charset="0"/>
                <a:cs typeface="Gotham Black" pitchFamily="50" charset="0"/>
              </a:rPr>
              <a:t>Email: </a:t>
            </a:r>
          </a:p>
          <a:p>
            <a:pPr marL="0" indent="0" algn="ctr">
              <a:lnSpc>
                <a:spcPct val="80000"/>
              </a:lnSpc>
              <a:buNone/>
            </a:pPr>
            <a:endParaRPr lang="en-US" sz="2800" dirty="0" smtClean="0">
              <a:latin typeface="Arial Black" pitchFamily="34" charset="0"/>
              <a:cs typeface="Gotham Black" pitchFamily="50" charset="0"/>
            </a:endParaRPr>
          </a:p>
          <a:p>
            <a:pPr marL="0" indent="0" algn="ctr">
              <a:lnSpc>
                <a:spcPct val="60000"/>
              </a:lnSpc>
              <a:buNone/>
            </a:pPr>
            <a:r>
              <a:rPr lang="en-US" sz="3500" dirty="0" smtClean="0">
                <a:latin typeface="Arial Black" pitchFamily="34" charset="0"/>
                <a:cs typeface="Gotham Black" pitchFamily="50" charset="0"/>
                <a:hlinkClick r:id="rId4"/>
              </a:rPr>
              <a:t>solutions@multibrandmedia.com</a:t>
            </a:r>
            <a:endParaRPr lang="en-US" sz="3500" dirty="0">
              <a:latin typeface="Arial Black" pitchFamily="34" charset="0"/>
              <a:cs typeface="Gotham Black" pitchFamily="50" charset="0"/>
            </a:endParaRPr>
          </a:p>
          <a:p>
            <a:pPr marL="0" indent="0" algn="ctr">
              <a:lnSpc>
                <a:spcPct val="90000"/>
              </a:lnSpc>
              <a:buNone/>
            </a:pPr>
            <a:endParaRPr lang="en-US" sz="2800" dirty="0" smtClean="0">
              <a:latin typeface="Arial Black" pitchFamily="34" charset="0"/>
              <a:cs typeface="Gotham Black" pitchFamily="50" charset="0"/>
            </a:endParaRPr>
          </a:p>
          <a:p>
            <a:pPr marL="0" indent="0">
              <a:lnSpc>
                <a:spcPct val="60000"/>
              </a:lnSpc>
              <a:buNone/>
            </a:pPr>
            <a:r>
              <a:rPr lang="en-US" sz="2800" dirty="0" smtClean="0">
                <a:latin typeface="Arial Black" pitchFamily="34" charset="0"/>
                <a:cs typeface="Gotham Black" pitchFamily="50" charset="0"/>
              </a:rPr>
              <a:t>                    </a:t>
            </a:r>
          </a:p>
          <a:p>
            <a:pPr marL="0" indent="0">
              <a:lnSpc>
                <a:spcPct val="60000"/>
              </a:lnSpc>
              <a:buNone/>
            </a:pPr>
            <a:r>
              <a:rPr lang="en-US" sz="2800" dirty="0">
                <a:latin typeface="Arial Black" pitchFamily="34" charset="0"/>
                <a:cs typeface="Gotham Black" pitchFamily="50" charset="0"/>
              </a:rPr>
              <a:t>	</a:t>
            </a:r>
            <a:r>
              <a:rPr lang="en-US" sz="2800" dirty="0" smtClean="0">
                <a:latin typeface="Arial Black" pitchFamily="34" charset="0"/>
                <a:cs typeface="Gotham Black" pitchFamily="50" charset="0"/>
              </a:rPr>
              <a:t>			     Like us on              :</a:t>
            </a:r>
          </a:p>
          <a:p>
            <a:pPr marL="0" indent="0">
              <a:lnSpc>
                <a:spcPct val="60000"/>
              </a:lnSpc>
              <a:buNone/>
            </a:pPr>
            <a:endParaRPr lang="en-US" sz="2800" u="sng" dirty="0" smtClean="0">
              <a:solidFill>
                <a:srgbClr val="9C073A"/>
              </a:solidFill>
              <a:latin typeface="Arial Black" pitchFamily="34" charset="0"/>
              <a:cs typeface="Gotham Black" pitchFamily="50" charset="0"/>
            </a:endParaRPr>
          </a:p>
          <a:p>
            <a:pPr marL="0" indent="0" algn="ctr">
              <a:lnSpc>
                <a:spcPct val="60000"/>
              </a:lnSpc>
              <a:buNone/>
            </a:pPr>
            <a:r>
              <a:rPr lang="en-US" sz="3500" u="sng" dirty="0" smtClean="0">
                <a:solidFill>
                  <a:srgbClr val="B90541"/>
                </a:solidFill>
                <a:latin typeface="Arial Black" pitchFamily="34" charset="0"/>
                <a:cs typeface="Gotham Black" pitchFamily="50" charset="0"/>
              </a:rPr>
              <a:t>Facebook.com/multibrandmedia</a:t>
            </a:r>
            <a:endParaRPr lang="en-US" sz="3500" u="sng" dirty="0">
              <a:solidFill>
                <a:srgbClr val="B90541"/>
              </a:solidFill>
              <a:latin typeface="Arial Black" pitchFamily="34" charset="0"/>
              <a:cs typeface="Gotham Black" pitchFamily="50" charset="0"/>
            </a:endParaRPr>
          </a:p>
          <a:p>
            <a:pPr marL="0" indent="0">
              <a:lnSpc>
                <a:spcPct val="60000"/>
              </a:lnSpc>
              <a:buNone/>
            </a:pPr>
            <a:endParaRPr lang="en-US" sz="2800" dirty="0">
              <a:latin typeface="Arial Black" pitchFamily="34" charset="0"/>
              <a:cs typeface="Gotham Black" pitchFamily="50" charset="0"/>
            </a:endParaRPr>
          </a:p>
          <a:p>
            <a:pPr marL="0" indent="0" algn="ctr">
              <a:lnSpc>
                <a:spcPct val="60000"/>
              </a:lnSpc>
              <a:buNone/>
            </a:pPr>
            <a:r>
              <a:rPr lang="en-US" sz="2800" dirty="0" smtClean="0">
                <a:latin typeface="Arial Black" pitchFamily="34" charset="0"/>
                <a:cs typeface="Gotham Black" pitchFamily="50" charset="0"/>
              </a:rPr>
              <a:t> </a:t>
            </a:r>
          </a:p>
        </p:txBody>
      </p:sp>
      <p:sp>
        <p:nvSpPr>
          <p:cNvPr id="4" name="Slide Number Placeholder 3"/>
          <p:cNvSpPr>
            <a:spLocks noGrp="1"/>
          </p:cNvSpPr>
          <p:nvPr>
            <p:ph type="sldNum" sz="quarter" idx="12"/>
          </p:nvPr>
        </p:nvSpPr>
        <p:spPr/>
        <p:txBody>
          <a:bodyPr/>
          <a:lstStyle/>
          <a:p>
            <a:fld id="{E5C0C51F-0846-554E-BE8B-5517ECA95D90}" type="slidenum">
              <a:rPr lang="en-US" smtClean="0"/>
              <a:pPr/>
              <a:t>22</a:t>
            </a:fld>
            <a:endParaRPr lang="en-US" dirty="0"/>
          </a:p>
        </p:txBody>
      </p:sp>
      <p:pic>
        <p:nvPicPr>
          <p:cNvPr id="6" name="Picture 5"/>
          <p:cNvPicPr>
            <a:picLocks noChangeAspect="1"/>
          </p:cNvPicPr>
          <p:nvPr/>
        </p:nvPicPr>
        <p:blipFill>
          <a:blip r:embed="rId5"/>
          <a:stretch>
            <a:fillRect/>
          </a:stretch>
        </p:blipFill>
        <p:spPr>
          <a:xfrm>
            <a:off x="4663583" y="4317623"/>
            <a:ext cx="1297995" cy="472968"/>
          </a:xfrm>
          <a:prstGeom prst="rect">
            <a:avLst/>
          </a:prstGeom>
        </p:spPr>
      </p:pic>
    </p:spTree>
    <p:extLst>
      <p:ext uri="{BB962C8B-B14F-4D97-AF65-F5344CB8AC3E}">
        <p14:creationId xmlns:p14="http://schemas.microsoft.com/office/powerpoint/2010/main" val="1205537544"/>
      </p:ext>
    </p:extLst>
  </p:cSld>
  <p:clrMapOvr>
    <a:masterClrMapping/>
  </p:clrMapOvr>
  <mc:AlternateContent xmlns:mc="http://schemas.openxmlformats.org/markup-compatibility/2006" xmlns:p14="http://schemas.microsoft.com/office/powerpoint/2010/main">
    <mc:Choice Requires="p14">
      <p:transition spd="med" p14:dur="700" advTm="26907">
        <p:fade/>
      </p:transition>
    </mc:Choice>
    <mc:Fallback xmlns="">
      <p:transition xmlns:p14="http://schemas.microsoft.com/office/powerpoint/2010/main" spd="med" advTm="26907">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works_blank.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740010" y="3516198"/>
            <a:ext cx="8229600" cy="1143000"/>
          </a:xfrm>
        </p:spPr>
        <p:txBody>
          <a:bodyPr/>
          <a:lstStyle/>
          <a:p>
            <a:pPr>
              <a:lnSpc>
                <a:spcPct val="80000"/>
              </a:lnSpc>
            </a:pPr>
            <a:r>
              <a:rPr lang="en-US" sz="5400" dirty="0" smtClean="0">
                <a:solidFill>
                  <a:schemeClr val="tx1">
                    <a:lumMod val="65000"/>
                    <a:lumOff val="35000"/>
                  </a:schemeClr>
                </a:solidFill>
              </a:rPr>
              <a:t>Thank You &amp; </a:t>
            </a:r>
            <a:r>
              <a:rPr lang="en-US" sz="5400" dirty="0" smtClean="0"/>
              <a:t/>
            </a:r>
            <a:br>
              <a:rPr lang="en-US" sz="5400" dirty="0" smtClean="0"/>
            </a:br>
            <a:r>
              <a:rPr lang="en-US" sz="6000" i="1" dirty="0" smtClean="0"/>
              <a:t>Keep Fighting!</a:t>
            </a:r>
            <a:endParaRPr lang="en-US" sz="5400" i="1" dirty="0"/>
          </a:p>
        </p:txBody>
      </p:sp>
      <p:sp>
        <p:nvSpPr>
          <p:cNvPr id="3" name="Slide Number Placeholder 2"/>
          <p:cNvSpPr>
            <a:spLocks noGrp="1"/>
          </p:cNvSpPr>
          <p:nvPr>
            <p:ph type="sldNum" sz="quarter" idx="12"/>
          </p:nvPr>
        </p:nvSpPr>
        <p:spPr/>
        <p:txBody>
          <a:bodyPr/>
          <a:lstStyle/>
          <a:p>
            <a:fld id="{E5C0C51F-0846-554E-BE8B-5517ECA95D90}" type="slidenum">
              <a:rPr lang="en-US" smtClean="0"/>
              <a:pPr/>
              <a:t>23</a:t>
            </a:fld>
            <a:endParaRPr lang="en-US" dirty="0"/>
          </a:p>
        </p:txBody>
      </p:sp>
    </p:spTree>
    <p:extLst>
      <p:ext uri="{BB962C8B-B14F-4D97-AF65-F5344CB8AC3E}">
        <p14:creationId xmlns:p14="http://schemas.microsoft.com/office/powerpoint/2010/main" val="985105888"/>
      </p:ext>
    </p:extLst>
  </p:cSld>
  <p:clrMapOvr>
    <a:masterClrMapping/>
  </p:clrMapOvr>
  <mc:AlternateContent xmlns:mc="http://schemas.openxmlformats.org/markup-compatibility/2006" xmlns:p14="http://schemas.microsoft.com/office/powerpoint/2010/main">
    <mc:Choice Requires="p14">
      <p:transition spd="med" p14:dur="700" advTm="30957">
        <p:fade/>
      </p:transition>
    </mc:Choice>
    <mc:Fallback xmlns="">
      <p:transition xmlns:p14="http://schemas.microsoft.com/office/powerpoint/2010/main" spd="med" advTm="30957">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works_blank.jpg"/>
          <p:cNvPicPr>
            <a:picLocks noChangeAspect="1"/>
          </p:cNvPicPr>
          <p:nvPr/>
        </p:nvPicPr>
        <p:blipFill>
          <a:blip r:embed="rId4"/>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4400" dirty="0" smtClean="0"/>
              <a:t>Before You Start</a:t>
            </a:r>
            <a:endParaRPr lang="en-US" sz="4400" dirty="0"/>
          </a:p>
        </p:txBody>
      </p:sp>
      <p:sp>
        <p:nvSpPr>
          <p:cNvPr id="3" name="Content Placeholder 2"/>
          <p:cNvSpPr>
            <a:spLocks noGrp="1"/>
          </p:cNvSpPr>
          <p:nvPr>
            <p:ph idx="1"/>
          </p:nvPr>
        </p:nvSpPr>
        <p:spPr>
          <a:xfrm>
            <a:off x="457200" y="1011116"/>
            <a:ext cx="8215460" cy="5115048"/>
          </a:xfrm>
        </p:spPr>
        <p:txBody>
          <a:bodyPr>
            <a:normAutofit lnSpcReduction="10000"/>
          </a:bodyPr>
          <a:lstStyle/>
          <a:p>
            <a:r>
              <a:rPr lang="en-US" sz="2400" b="1" dirty="0" smtClean="0"/>
              <a:t>Stabilize your finances.  </a:t>
            </a:r>
            <a:br>
              <a:rPr lang="en-US" sz="2400" b="1" dirty="0" smtClean="0"/>
            </a:br>
            <a:endParaRPr lang="en-US" sz="1600" b="1" dirty="0" smtClean="0"/>
          </a:p>
          <a:p>
            <a:pPr lvl="1"/>
            <a:r>
              <a:rPr lang="en-US" sz="2000" dirty="0" smtClean="0"/>
              <a:t>Understand the terms of your separation agreement.  </a:t>
            </a:r>
            <a:br>
              <a:rPr lang="en-US" sz="2000" dirty="0" smtClean="0"/>
            </a:br>
            <a:endParaRPr lang="en-US" sz="2000" dirty="0"/>
          </a:p>
          <a:p>
            <a:pPr lvl="1"/>
            <a:r>
              <a:rPr lang="en-US" sz="2000" dirty="0" smtClean="0"/>
              <a:t>Negotiate your benefits.  Ask for career placement help.</a:t>
            </a:r>
            <a:br>
              <a:rPr lang="en-US" sz="2000" dirty="0" smtClean="0"/>
            </a:br>
            <a:endParaRPr lang="en-US" sz="2000" dirty="0" smtClean="0"/>
          </a:p>
          <a:p>
            <a:pPr lvl="1"/>
            <a:r>
              <a:rPr lang="en-US" sz="2000" dirty="0" smtClean="0"/>
              <a:t>Immediately claim Unemployment Benefits. </a:t>
            </a:r>
            <a:r>
              <a:rPr lang="en-US" sz="2000" dirty="0"/>
              <a:t> </a:t>
            </a:r>
            <a:r>
              <a:rPr lang="en-US" sz="2000" dirty="0" smtClean="0"/>
              <a:t>Your benefits will vary depending on the state in which you reside.  Find out yours today.</a:t>
            </a:r>
            <a:br>
              <a:rPr lang="en-US" sz="2000" dirty="0" smtClean="0"/>
            </a:br>
            <a:endParaRPr lang="en-US" sz="2000" dirty="0" smtClean="0"/>
          </a:p>
          <a:p>
            <a:pPr lvl="1"/>
            <a:r>
              <a:rPr lang="en-US" sz="2000" dirty="0" smtClean="0"/>
              <a:t>Create a “lifeboat budget.”  Even if you already have a budget, make a new one to effectively deal with this emergency.</a:t>
            </a:r>
            <a:br>
              <a:rPr lang="en-US" sz="2000" dirty="0" smtClean="0"/>
            </a:br>
            <a:endParaRPr lang="en-US" sz="2000" dirty="0" smtClean="0"/>
          </a:p>
          <a:p>
            <a:pPr lvl="1"/>
            <a:r>
              <a:rPr lang="en-US" sz="2000" dirty="0" smtClean="0"/>
              <a:t>Money will be tight, but your job is to show creditors that you intend to pay them.  You WILL come out of this, and when you </a:t>
            </a:r>
            <a:br>
              <a:rPr lang="en-US" sz="2000" dirty="0" smtClean="0"/>
            </a:br>
            <a:r>
              <a:rPr lang="en-US" sz="2000" dirty="0" smtClean="0"/>
              <a:t>do, you want a good credit rating.  </a:t>
            </a:r>
          </a:p>
        </p:txBody>
      </p:sp>
      <p:sp>
        <p:nvSpPr>
          <p:cNvPr id="5" name="Slide Number Placeholder 4"/>
          <p:cNvSpPr>
            <a:spLocks noGrp="1"/>
          </p:cNvSpPr>
          <p:nvPr>
            <p:ph type="sldNum" sz="quarter" idx="12"/>
          </p:nvPr>
        </p:nvSpPr>
        <p:spPr/>
        <p:txBody>
          <a:bodyPr/>
          <a:lstStyle/>
          <a:p>
            <a:fld id="{E5C0C51F-0846-554E-BE8B-5517ECA95D90}" type="slidenum">
              <a:rPr lang="en-US" smtClean="0"/>
              <a:pPr/>
              <a:t>3</a:t>
            </a:fld>
            <a:endParaRPr lang="en-US" dirty="0"/>
          </a:p>
        </p:txBody>
      </p:sp>
    </p:spTree>
    <p:custDataLst>
      <p:tags r:id="rId1"/>
    </p:custDataLst>
    <p:extLst>
      <p:ext uri="{BB962C8B-B14F-4D97-AF65-F5344CB8AC3E}">
        <p14:creationId xmlns:p14="http://schemas.microsoft.com/office/powerpoint/2010/main" val="4026637711"/>
      </p:ext>
    </p:extLst>
  </p:cSld>
  <p:clrMapOvr>
    <a:masterClrMapping/>
  </p:clrMapOvr>
  <mc:AlternateContent xmlns:mc="http://schemas.openxmlformats.org/markup-compatibility/2006" xmlns:p14="http://schemas.microsoft.com/office/powerpoint/2010/main">
    <mc:Choice Requires="p14">
      <p:transition spd="med" p14:dur="700" advTm="100511">
        <p:fade/>
      </p:transition>
    </mc:Choice>
    <mc:Fallback xmlns="">
      <p:transition xmlns:p14="http://schemas.microsoft.com/office/powerpoint/2010/main" spd="med" advTm="10051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works_blank.jpg"/>
          <p:cNvPicPr>
            <a:picLocks noChangeAspect="1"/>
          </p:cNvPicPr>
          <p:nvPr/>
        </p:nvPicPr>
        <p:blipFill>
          <a:blip r:embed="rId4"/>
          <a:stretch>
            <a:fillRect/>
          </a:stretch>
        </p:blipFill>
        <p:spPr>
          <a:xfrm>
            <a:off x="0" y="0"/>
            <a:ext cx="9144000" cy="6858000"/>
          </a:xfrm>
          <a:prstGeom prst="rect">
            <a:avLst/>
          </a:prstGeom>
        </p:spPr>
      </p:pic>
      <p:sp>
        <p:nvSpPr>
          <p:cNvPr id="3" name="Content Placeholder 2"/>
          <p:cNvSpPr>
            <a:spLocks noGrp="1"/>
          </p:cNvSpPr>
          <p:nvPr>
            <p:ph idx="1"/>
          </p:nvPr>
        </p:nvSpPr>
        <p:spPr>
          <a:xfrm>
            <a:off x="457200" y="1325563"/>
            <a:ext cx="8229600" cy="5149327"/>
          </a:xfrm>
        </p:spPr>
        <p:txBody>
          <a:bodyPr>
            <a:normAutofit/>
          </a:bodyPr>
          <a:lstStyle/>
          <a:p>
            <a:pPr marL="0" indent="0"/>
            <a:r>
              <a:rPr lang="en-US" sz="2400" b="1" dirty="0" smtClean="0"/>
              <a:t> Gather all of your monthly bills in one place.</a:t>
            </a:r>
            <a:br>
              <a:rPr lang="en-US" sz="2400" b="1" dirty="0" smtClean="0"/>
            </a:br>
            <a:endParaRPr lang="en-US" sz="1800" b="1" dirty="0" smtClean="0"/>
          </a:p>
          <a:p>
            <a:pPr lvl="1"/>
            <a:r>
              <a:rPr lang="en-US" sz="2000" dirty="0" smtClean="0"/>
              <a:t>Based on available funds, pay your car payment first. </a:t>
            </a:r>
            <a:br>
              <a:rPr lang="en-US" sz="2000" dirty="0" smtClean="0"/>
            </a:br>
            <a:r>
              <a:rPr lang="en-US" sz="2000" dirty="0" smtClean="0"/>
              <a:t>You have to be able to drive to interviews and a temporary </a:t>
            </a:r>
            <a:br>
              <a:rPr lang="en-US" sz="2000" dirty="0" smtClean="0"/>
            </a:br>
            <a:r>
              <a:rPr lang="en-US" sz="2000" dirty="0" smtClean="0"/>
              <a:t>job, if necessary.</a:t>
            </a:r>
            <a:br>
              <a:rPr lang="en-US" sz="2000" dirty="0" smtClean="0"/>
            </a:br>
            <a:endParaRPr lang="en-US" sz="2000" dirty="0" smtClean="0"/>
          </a:p>
          <a:p>
            <a:pPr lvl="1"/>
            <a:r>
              <a:rPr lang="en-US" sz="2000" dirty="0" smtClean="0"/>
              <a:t>Pay your mortgage/rent second. You have to have </a:t>
            </a:r>
            <a:br>
              <a:rPr lang="en-US" sz="2000" dirty="0" smtClean="0"/>
            </a:br>
            <a:r>
              <a:rPr lang="en-US" sz="2000" dirty="0" smtClean="0"/>
              <a:t>a place to live. </a:t>
            </a:r>
            <a:br>
              <a:rPr lang="en-US" sz="2000" dirty="0" smtClean="0"/>
            </a:br>
            <a:endParaRPr lang="en-US" sz="2000" dirty="0" smtClean="0"/>
          </a:p>
          <a:p>
            <a:pPr lvl="1"/>
            <a:r>
              <a:rPr lang="en-US" sz="2000" dirty="0" smtClean="0"/>
              <a:t>Pay utilities, but trim them where you can. </a:t>
            </a:r>
            <a:endParaRPr lang="en-US" sz="2000" dirty="0"/>
          </a:p>
        </p:txBody>
      </p:sp>
      <p:sp>
        <p:nvSpPr>
          <p:cNvPr id="5" name="Slide Number Placeholder 4"/>
          <p:cNvSpPr>
            <a:spLocks noGrp="1"/>
          </p:cNvSpPr>
          <p:nvPr>
            <p:ph type="sldNum" sz="quarter" idx="12"/>
          </p:nvPr>
        </p:nvSpPr>
        <p:spPr/>
        <p:txBody>
          <a:bodyPr/>
          <a:lstStyle/>
          <a:p>
            <a:fld id="{E5C0C51F-0846-554E-BE8B-5517ECA95D90}" type="slidenum">
              <a:rPr lang="en-US" smtClean="0"/>
              <a:pPr/>
              <a:t>4</a:t>
            </a:fld>
            <a:endParaRPr lang="en-US" dirty="0"/>
          </a:p>
        </p:txBody>
      </p:sp>
      <p:sp>
        <p:nvSpPr>
          <p:cNvPr id="6" name="Title 1"/>
          <p:cNvSpPr>
            <a:spLocks noGrp="1"/>
          </p:cNvSpPr>
          <p:nvPr>
            <p:ph type="title"/>
          </p:nvPr>
        </p:nvSpPr>
        <p:spPr>
          <a:xfrm>
            <a:off x="457199" y="123092"/>
            <a:ext cx="8215313" cy="694593"/>
          </a:xfrm>
        </p:spPr>
        <p:txBody>
          <a:bodyPr>
            <a:noAutofit/>
          </a:bodyPr>
          <a:lstStyle/>
          <a:p>
            <a:r>
              <a:rPr lang="en-US" sz="4400" dirty="0" smtClean="0"/>
              <a:t>Before You Start  </a:t>
            </a:r>
            <a:r>
              <a:rPr lang="en-US" sz="2400" dirty="0" smtClean="0">
                <a:latin typeface="Arial" pitchFamily="34" charset="0"/>
                <a:cs typeface="Arial" pitchFamily="34" charset="0"/>
              </a:rPr>
              <a:t>Continued</a:t>
            </a:r>
            <a:endParaRPr lang="en-US" sz="44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63269655"/>
      </p:ext>
    </p:extLst>
  </p:cSld>
  <p:clrMapOvr>
    <a:masterClrMapping/>
  </p:clrMapOvr>
  <mc:AlternateContent xmlns:mc="http://schemas.openxmlformats.org/markup-compatibility/2006" xmlns:p14="http://schemas.microsoft.com/office/powerpoint/2010/main">
    <mc:Choice Requires="p14">
      <p:transition spd="med" p14:dur="700" advTm="42786">
        <p:fade/>
      </p:transition>
    </mc:Choice>
    <mc:Fallback xmlns="">
      <p:transition xmlns:p14="http://schemas.microsoft.com/office/powerpoint/2010/main" spd="med" advTm="42786">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works_blank.jpg"/>
          <p:cNvPicPr>
            <a:picLocks noChangeAspect="1"/>
          </p:cNvPicPr>
          <p:nvPr/>
        </p:nvPicPr>
        <p:blipFill>
          <a:blip r:embed="rId4"/>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4400" dirty="0" smtClean="0"/>
              <a:t>Places to Cut Back</a:t>
            </a:r>
            <a:endParaRPr lang="en-US" sz="4400" dirty="0"/>
          </a:p>
        </p:txBody>
      </p:sp>
      <p:sp>
        <p:nvSpPr>
          <p:cNvPr id="3" name="Content Placeholder 2"/>
          <p:cNvSpPr>
            <a:spLocks noGrp="1"/>
          </p:cNvSpPr>
          <p:nvPr>
            <p:ph idx="1"/>
          </p:nvPr>
        </p:nvSpPr>
        <p:spPr>
          <a:xfrm>
            <a:off x="457200" y="1325562"/>
            <a:ext cx="8215313" cy="4655747"/>
          </a:xfrm>
        </p:spPr>
        <p:txBody>
          <a:bodyPr>
            <a:normAutofit fontScale="92500" lnSpcReduction="10000"/>
          </a:bodyPr>
          <a:lstStyle/>
          <a:p>
            <a:r>
              <a:rPr lang="en-US" sz="2400" b="1" dirty="0" smtClean="0"/>
              <a:t>Lose the Cable/Satellite TV.</a:t>
            </a:r>
            <a:br>
              <a:rPr lang="en-US" sz="2400" b="1" dirty="0" smtClean="0"/>
            </a:br>
            <a:endParaRPr lang="en-US" sz="2400" b="1" dirty="0" smtClean="0"/>
          </a:p>
          <a:p>
            <a:r>
              <a:rPr lang="en-US" sz="2400" b="1" dirty="0" smtClean="0"/>
              <a:t>Buy the cheapest voice only cell phone plan.  </a:t>
            </a:r>
            <a:br>
              <a:rPr lang="en-US" sz="2400" b="1" dirty="0" smtClean="0"/>
            </a:br>
            <a:r>
              <a:rPr lang="en-US" sz="2400" b="1" dirty="0" smtClean="0"/>
              <a:t>Don’t exceed the minutes.  Cancel land lines.</a:t>
            </a:r>
            <a:br>
              <a:rPr lang="en-US" sz="2400" b="1" dirty="0" smtClean="0"/>
            </a:br>
            <a:endParaRPr lang="en-US" sz="2400" b="1" dirty="0" smtClean="0"/>
          </a:p>
          <a:p>
            <a:r>
              <a:rPr lang="en-US" sz="2400" b="1" dirty="0" smtClean="0"/>
              <a:t>Turn off lights, use less water, monitor dwelling temperature.</a:t>
            </a:r>
            <a:br>
              <a:rPr lang="en-US" sz="2400" b="1" dirty="0" smtClean="0"/>
            </a:br>
            <a:endParaRPr lang="en-US" sz="2400" b="1" dirty="0" smtClean="0"/>
          </a:p>
          <a:p>
            <a:r>
              <a:rPr lang="en-US" sz="2400" b="1" dirty="0" smtClean="0"/>
              <a:t>No dining out or entertainment splurges.</a:t>
            </a:r>
            <a:br>
              <a:rPr lang="en-US" sz="2400" b="1" dirty="0" smtClean="0"/>
            </a:br>
            <a:endParaRPr lang="en-US" sz="2400" b="1" dirty="0" smtClean="0"/>
          </a:p>
          <a:p>
            <a:r>
              <a:rPr lang="en-US" sz="2400" b="1" dirty="0" smtClean="0"/>
              <a:t>Buy regular unleaded gas and limit car trips.</a:t>
            </a:r>
            <a:br>
              <a:rPr lang="en-US" sz="2400" b="1" dirty="0" smtClean="0"/>
            </a:br>
            <a:endParaRPr lang="en-US" sz="2400" b="1" dirty="0" smtClean="0"/>
          </a:p>
          <a:p>
            <a:r>
              <a:rPr lang="en-US" sz="2400" b="1" dirty="0" smtClean="0"/>
              <a:t>Cancel all non-essential expenses.</a:t>
            </a:r>
          </a:p>
          <a:p>
            <a:endParaRPr lang="en-US" sz="2400" b="1" dirty="0"/>
          </a:p>
        </p:txBody>
      </p:sp>
      <p:sp>
        <p:nvSpPr>
          <p:cNvPr id="5" name="Slide Number Placeholder 4"/>
          <p:cNvSpPr>
            <a:spLocks noGrp="1"/>
          </p:cNvSpPr>
          <p:nvPr>
            <p:ph type="sldNum" sz="quarter" idx="12"/>
          </p:nvPr>
        </p:nvSpPr>
        <p:spPr/>
        <p:txBody>
          <a:bodyPr/>
          <a:lstStyle/>
          <a:p>
            <a:fld id="{E5C0C51F-0846-554E-BE8B-5517ECA95D90}" type="slidenum">
              <a:rPr lang="en-US" smtClean="0"/>
              <a:pPr/>
              <a:t>5</a:t>
            </a:fld>
            <a:endParaRPr lang="en-US" dirty="0"/>
          </a:p>
        </p:txBody>
      </p:sp>
    </p:spTree>
    <p:custDataLst>
      <p:tags r:id="rId1"/>
    </p:custDataLst>
    <p:extLst>
      <p:ext uri="{BB962C8B-B14F-4D97-AF65-F5344CB8AC3E}">
        <p14:creationId xmlns:p14="http://schemas.microsoft.com/office/powerpoint/2010/main" val="3691364350"/>
      </p:ext>
    </p:extLst>
  </p:cSld>
  <p:clrMapOvr>
    <a:masterClrMapping/>
  </p:clrMapOvr>
  <mc:AlternateContent xmlns:mc="http://schemas.openxmlformats.org/markup-compatibility/2006" xmlns:p14="http://schemas.microsoft.com/office/powerpoint/2010/main">
    <mc:Choice Requires="p14">
      <p:transition spd="med" p14:dur="700" advTm="57964">
        <p:fade/>
      </p:transition>
    </mc:Choice>
    <mc:Fallback xmlns="">
      <p:transition xmlns:p14="http://schemas.microsoft.com/office/powerpoint/2010/main" spd="med" advTm="5796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works_blank.jpg"/>
          <p:cNvPicPr>
            <a:picLocks noChangeAspect="1"/>
          </p:cNvPicPr>
          <p:nvPr/>
        </p:nvPicPr>
        <p:blipFill>
          <a:blip r:embed="rId4"/>
          <a:stretch>
            <a:fillRect/>
          </a:stretch>
        </p:blipFill>
        <p:spPr>
          <a:xfrm>
            <a:off x="0" y="0"/>
            <a:ext cx="9144000" cy="6858000"/>
          </a:xfrm>
          <a:prstGeom prst="rect">
            <a:avLst/>
          </a:prstGeom>
        </p:spPr>
      </p:pic>
      <p:sp>
        <p:nvSpPr>
          <p:cNvPr id="2" name="Title 1"/>
          <p:cNvSpPr>
            <a:spLocks noGrp="1"/>
          </p:cNvSpPr>
          <p:nvPr>
            <p:ph type="title"/>
          </p:nvPr>
        </p:nvSpPr>
        <p:spPr>
          <a:xfrm>
            <a:off x="457199" y="123092"/>
            <a:ext cx="8215313" cy="694593"/>
          </a:xfrm>
        </p:spPr>
        <p:txBody>
          <a:bodyPr>
            <a:noAutofit/>
          </a:bodyPr>
          <a:lstStyle/>
          <a:p>
            <a:r>
              <a:rPr lang="en-US" sz="4400" dirty="0" smtClean="0"/>
              <a:t>Places </a:t>
            </a:r>
            <a:r>
              <a:rPr lang="en-US" sz="4400" i="1" dirty="0" smtClean="0"/>
              <a:t>NOT</a:t>
            </a:r>
            <a:r>
              <a:rPr lang="en-US" sz="4400" dirty="0" smtClean="0"/>
              <a:t> to Cut Back</a:t>
            </a:r>
            <a:endParaRPr lang="en-US" sz="4400" dirty="0"/>
          </a:p>
        </p:txBody>
      </p:sp>
      <p:sp>
        <p:nvSpPr>
          <p:cNvPr id="3" name="Content Placeholder 2"/>
          <p:cNvSpPr>
            <a:spLocks noGrp="1"/>
          </p:cNvSpPr>
          <p:nvPr>
            <p:ph idx="1"/>
          </p:nvPr>
        </p:nvSpPr>
        <p:spPr>
          <a:xfrm>
            <a:off x="457200" y="1325562"/>
            <a:ext cx="8215312" cy="4800601"/>
          </a:xfrm>
        </p:spPr>
        <p:txBody>
          <a:bodyPr>
            <a:normAutofit/>
          </a:bodyPr>
          <a:lstStyle/>
          <a:p>
            <a:r>
              <a:rPr lang="en-US" sz="2400" b="1" dirty="0" smtClean="0"/>
              <a:t>Insurance. </a:t>
            </a:r>
          </a:p>
          <a:p>
            <a:pPr lvl="1"/>
            <a:r>
              <a:rPr lang="en-US" sz="2000" dirty="0" smtClean="0"/>
              <a:t>Health, car, home, life.  But if you have anything but term life insurance, change it to term.  </a:t>
            </a:r>
            <a:r>
              <a:rPr lang="en-US" dirty="0" smtClean="0"/>
              <a:t>Compare </a:t>
            </a:r>
            <a:r>
              <a:rPr lang="en-US" sz="2000" dirty="0" smtClean="0"/>
              <a:t>COBRA to other insurance options.</a:t>
            </a:r>
            <a:r>
              <a:rPr lang="en-US" sz="2000" b="1" dirty="0" smtClean="0"/>
              <a:t/>
            </a:r>
            <a:br>
              <a:rPr lang="en-US" sz="2000" b="1" dirty="0" smtClean="0"/>
            </a:br>
            <a:endParaRPr lang="en-US" sz="2000" b="1" dirty="0" smtClean="0"/>
          </a:p>
          <a:p>
            <a:r>
              <a:rPr lang="en-US" sz="2400" b="1" dirty="0" smtClean="0"/>
              <a:t>Keep your email address and service.  </a:t>
            </a:r>
          </a:p>
          <a:p>
            <a:pPr lvl="1"/>
            <a:r>
              <a:rPr lang="en-US" sz="2000" dirty="0" smtClean="0"/>
              <a:t>Potential jobs may evaporate if it isn’t easy for employers </a:t>
            </a:r>
            <a:br>
              <a:rPr lang="en-US" sz="2000" dirty="0" smtClean="0"/>
            </a:br>
            <a:r>
              <a:rPr lang="en-US" sz="2000" dirty="0" smtClean="0"/>
              <a:t>to find you.</a:t>
            </a:r>
            <a:r>
              <a:rPr lang="en-US" b="1" dirty="0"/>
              <a:t> </a:t>
            </a:r>
            <a:r>
              <a:rPr lang="en-US" b="1" dirty="0" smtClean="0"/>
              <a:t> Make sure your email address follows a professional convention.</a:t>
            </a:r>
          </a:p>
          <a:p>
            <a:pPr marL="519113" lvl="1" indent="0">
              <a:buNone/>
            </a:pPr>
            <a:endParaRPr lang="en-US" sz="2000" b="1" dirty="0" smtClean="0"/>
          </a:p>
          <a:p>
            <a:r>
              <a:rPr lang="en-US" sz="2400" b="1" dirty="0" smtClean="0"/>
              <a:t>Don’t skimp on materials that make you look good, </a:t>
            </a:r>
            <a:r>
              <a:rPr lang="en-US" sz="2400" b="1" i="1" dirty="0" smtClean="0"/>
              <a:t>like resume paper.</a:t>
            </a:r>
          </a:p>
          <a:p>
            <a:endParaRPr lang="en-US" sz="2400" b="1" dirty="0"/>
          </a:p>
        </p:txBody>
      </p:sp>
      <p:sp>
        <p:nvSpPr>
          <p:cNvPr id="5" name="Slide Number Placeholder 4"/>
          <p:cNvSpPr>
            <a:spLocks noGrp="1"/>
          </p:cNvSpPr>
          <p:nvPr>
            <p:ph type="sldNum" sz="quarter" idx="12"/>
          </p:nvPr>
        </p:nvSpPr>
        <p:spPr/>
        <p:txBody>
          <a:bodyPr/>
          <a:lstStyle/>
          <a:p>
            <a:fld id="{E5C0C51F-0846-554E-BE8B-5517ECA95D90}" type="slidenum">
              <a:rPr lang="en-US" smtClean="0"/>
              <a:pPr/>
              <a:t>6</a:t>
            </a:fld>
            <a:endParaRPr lang="en-US" dirty="0"/>
          </a:p>
        </p:txBody>
      </p:sp>
    </p:spTree>
    <p:custDataLst>
      <p:tags r:id="rId1"/>
    </p:custDataLst>
    <p:extLst>
      <p:ext uri="{BB962C8B-B14F-4D97-AF65-F5344CB8AC3E}">
        <p14:creationId xmlns:p14="http://schemas.microsoft.com/office/powerpoint/2010/main" val="183172506"/>
      </p:ext>
    </p:extLst>
  </p:cSld>
  <p:clrMapOvr>
    <a:masterClrMapping/>
  </p:clrMapOvr>
  <mc:AlternateContent xmlns:mc="http://schemas.openxmlformats.org/markup-compatibility/2006" xmlns:p14="http://schemas.microsoft.com/office/powerpoint/2010/main">
    <mc:Choice Requires="p14">
      <p:transition spd="med" p14:dur="700" advTm="73409">
        <p:fade/>
      </p:transition>
    </mc:Choice>
    <mc:Fallback xmlns="">
      <p:transition xmlns:p14="http://schemas.microsoft.com/office/powerpoint/2010/main" spd="med" advTm="73409">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Day One/Morning</a:t>
            </a:r>
            <a:endParaRPr lang="en-US" sz="4400" dirty="0"/>
          </a:p>
        </p:txBody>
      </p:sp>
      <p:sp>
        <p:nvSpPr>
          <p:cNvPr id="3" name="Content Placeholder 2"/>
          <p:cNvSpPr>
            <a:spLocks noGrp="1"/>
          </p:cNvSpPr>
          <p:nvPr>
            <p:ph idx="1"/>
          </p:nvPr>
        </p:nvSpPr>
        <p:spPr>
          <a:xfrm>
            <a:off x="457200" y="1325563"/>
            <a:ext cx="8229600" cy="5016988"/>
          </a:xfrm>
        </p:spPr>
        <p:txBody>
          <a:bodyPr>
            <a:normAutofit lnSpcReduction="10000"/>
          </a:bodyPr>
          <a:lstStyle/>
          <a:p>
            <a:r>
              <a:rPr lang="en-US" sz="2400" b="1" dirty="0" smtClean="0"/>
              <a:t>Maintain a great attitude.</a:t>
            </a:r>
          </a:p>
          <a:p>
            <a:pPr marL="228600" indent="0">
              <a:buNone/>
            </a:pPr>
            <a:endParaRPr lang="en-US" sz="2400" b="1" dirty="0" smtClean="0"/>
          </a:p>
          <a:p>
            <a:r>
              <a:rPr lang="en-US" dirty="0" smtClean="0"/>
              <a:t>Send out an email blast.</a:t>
            </a:r>
            <a:r>
              <a:rPr lang="en-US" sz="2400" b="1" dirty="0" smtClean="0"/>
              <a:t/>
            </a:r>
            <a:br>
              <a:rPr lang="en-US" sz="2400" b="1" dirty="0" smtClean="0"/>
            </a:br>
            <a:endParaRPr lang="en-US" sz="1200" b="1" dirty="0" smtClean="0"/>
          </a:p>
          <a:p>
            <a:r>
              <a:rPr lang="en-US" sz="2400" b="1" dirty="0" smtClean="0"/>
              <a:t>Assess your market value.</a:t>
            </a:r>
          </a:p>
          <a:p>
            <a:pPr lvl="1"/>
            <a:r>
              <a:rPr lang="en-US" sz="2000" dirty="0" smtClean="0"/>
              <a:t>Be objective.  Understand that you may not receive equal compensation to the position you left, even for the same job. </a:t>
            </a:r>
            <a:br>
              <a:rPr lang="en-US" sz="2000" dirty="0" smtClean="0"/>
            </a:br>
            <a:endParaRPr lang="en-US" sz="1600" dirty="0" smtClean="0"/>
          </a:p>
          <a:p>
            <a:pPr lvl="1"/>
            <a:r>
              <a:rPr lang="en-US" sz="2000" dirty="0" smtClean="0"/>
              <a:t>What qualifications make you unique or valuable to a new employer?</a:t>
            </a:r>
            <a:br>
              <a:rPr lang="en-US" sz="2000" dirty="0" smtClean="0"/>
            </a:br>
            <a:endParaRPr lang="en-US" sz="1600" dirty="0" smtClean="0"/>
          </a:p>
          <a:p>
            <a:pPr lvl="1"/>
            <a:r>
              <a:rPr lang="en-US" sz="2000" dirty="0" smtClean="0"/>
              <a:t>Is your old job still viable elsewhere, or will it be downsized?</a:t>
            </a:r>
            <a:br>
              <a:rPr lang="en-US" sz="2000" dirty="0" smtClean="0"/>
            </a:br>
            <a:endParaRPr lang="en-US" sz="1600" dirty="0" smtClean="0"/>
          </a:p>
          <a:p>
            <a:pPr lvl="1"/>
            <a:r>
              <a:rPr lang="en-US" sz="2000" dirty="0" smtClean="0"/>
              <a:t>Do you have entrepreneurial skills that may better suit you </a:t>
            </a:r>
            <a:br>
              <a:rPr lang="en-US" sz="2000" dirty="0" smtClean="0"/>
            </a:br>
            <a:r>
              <a:rPr lang="en-US" sz="2000" dirty="0" smtClean="0"/>
              <a:t>to self-employment?</a:t>
            </a:r>
          </a:p>
          <a:p>
            <a:pPr lvl="1"/>
            <a:endParaRPr lang="en-US" sz="2000"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7</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01</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176165537"/>
      </p:ext>
    </p:extLst>
  </p:cSld>
  <p:clrMapOvr>
    <a:masterClrMapping/>
  </p:clrMapOvr>
  <mc:AlternateContent xmlns:mc="http://schemas.openxmlformats.org/markup-compatibility/2006" xmlns:p14="http://schemas.microsoft.com/office/powerpoint/2010/main">
    <mc:Choice Requires="p14">
      <p:transition spd="med" p14:dur="700" advTm="83490">
        <p:fade/>
      </p:transition>
    </mc:Choice>
    <mc:Fallback xmlns="">
      <p:transition xmlns:p14="http://schemas.microsoft.com/office/powerpoint/2010/main" spd="med" advTm="8349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Day One/Afternoon</a:t>
            </a:r>
            <a:endParaRPr lang="en-US" sz="4400" dirty="0"/>
          </a:p>
        </p:txBody>
      </p:sp>
      <p:sp>
        <p:nvSpPr>
          <p:cNvPr id="3" name="Content Placeholder 2"/>
          <p:cNvSpPr>
            <a:spLocks noGrp="1"/>
          </p:cNvSpPr>
          <p:nvPr>
            <p:ph idx="1"/>
          </p:nvPr>
        </p:nvSpPr>
        <p:spPr>
          <a:xfrm>
            <a:off x="457199" y="1325563"/>
            <a:ext cx="8215313" cy="4828882"/>
          </a:xfrm>
        </p:spPr>
        <p:txBody>
          <a:bodyPr>
            <a:normAutofit/>
          </a:bodyPr>
          <a:lstStyle/>
          <a:p>
            <a:r>
              <a:rPr lang="en-US" sz="2400" b="1" dirty="0" smtClean="0"/>
              <a:t>Decide what and where is best for you.</a:t>
            </a:r>
            <a:br>
              <a:rPr lang="en-US" sz="2400" b="1" dirty="0" smtClean="0"/>
            </a:br>
            <a:endParaRPr lang="en-US" sz="1000" b="1" dirty="0" smtClean="0"/>
          </a:p>
          <a:p>
            <a:pPr lvl="1"/>
            <a:r>
              <a:rPr lang="en-US" sz="2000" dirty="0" smtClean="0"/>
              <a:t>What makes you happy?</a:t>
            </a:r>
            <a:br>
              <a:rPr lang="en-US" sz="2000" dirty="0" smtClean="0"/>
            </a:br>
            <a:endParaRPr lang="en-US" sz="1100" dirty="0" smtClean="0"/>
          </a:p>
          <a:p>
            <a:pPr lvl="1"/>
            <a:r>
              <a:rPr lang="en-US" sz="2000" dirty="0" smtClean="0"/>
              <a:t>What are your strengths?</a:t>
            </a:r>
            <a:br>
              <a:rPr lang="en-US" sz="2000" dirty="0" smtClean="0"/>
            </a:br>
            <a:endParaRPr lang="en-US" sz="1100" dirty="0" smtClean="0"/>
          </a:p>
          <a:p>
            <a:pPr lvl="1"/>
            <a:r>
              <a:rPr lang="en-US" sz="2000" dirty="0" smtClean="0"/>
              <a:t>What are your weaknesses?</a:t>
            </a:r>
            <a:br>
              <a:rPr lang="en-US" sz="2000" dirty="0" smtClean="0"/>
            </a:br>
            <a:endParaRPr lang="en-US" sz="1100" dirty="0" smtClean="0"/>
          </a:p>
          <a:p>
            <a:pPr lvl="1"/>
            <a:r>
              <a:rPr lang="en-US" sz="2000" dirty="0" smtClean="0"/>
              <a:t>Do you work better in a team or alone?</a:t>
            </a:r>
            <a:br>
              <a:rPr lang="en-US" sz="2000" dirty="0" smtClean="0"/>
            </a:br>
            <a:endParaRPr lang="en-US" sz="1100" dirty="0" smtClean="0"/>
          </a:p>
          <a:p>
            <a:pPr lvl="1"/>
            <a:r>
              <a:rPr lang="en-US" sz="2000" dirty="0" smtClean="0"/>
              <a:t>Are you self-motivated, or do you require supervision?</a:t>
            </a:r>
            <a:br>
              <a:rPr lang="en-US" sz="2000" dirty="0" smtClean="0"/>
            </a:br>
            <a:endParaRPr lang="en-US" sz="1100" dirty="0" smtClean="0"/>
          </a:p>
          <a:p>
            <a:pPr lvl="1"/>
            <a:r>
              <a:rPr lang="en-US" sz="2000" dirty="0" smtClean="0"/>
              <a:t>Can/Will you relocate?</a:t>
            </a:r>
            <a:br>
              <a:rPr lang="en-US" sz="2000" dirty="0" smtClean="0"/>
            </a:br>
            <a:endParaRPr lang="en-US" sz="1100" dirty="0" smtClean="0"/>
          </a:p>
          <a:p>
            <a:pPr lvl="1"/>
            <a:r>
              <a:rPr lang="en-US" sz="2000" dirty="0" smtClean="0"/>
              <a:t>Do you WANT to stay in the Radio industry?</a:t>
            </a:r>
            <a:endParaRPr lang="en-US" sz="2000"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8</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01</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3925625479"/>
      </p:ext>
    </p:extLst>
  </p:cSld>
  <p:clrMapOvr>
    <a:masterClrMapping/>
  </p:clrMapOvr>
  <mc:AlternateContent xmlns:mc="http://schemas.openxmlformats.org/markup-compatibility/2006" xmlns:p14="http://schemas.microsoft.com/office/powerpoint/2010/main">
    <mc:Choice Requires="p14">
      <p:transition spd="med" p14:dur="700" advTm="91751">
        <p:fade/>
      </p:transition>
    </mc:Choice>
    <mc:Fallback xmlns="">
      <p:transition xmlns:p14="http://schemas.microsoft.com/office/powerpoint/2010/main" spd="med" advTm="9175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7" end="7"/>
                                            </p:txEl>
                                          </p:spTgt>
                                        </p:tgtEl>
                                      </p:cBhvr>
                                    </p:animEffect>
                                    <p:animScale>
                                      <p:cBhvr>
                                        <p:cTn id="32"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Day Two</a:t>
            </a:r>
            <a:endParaRPr lang="en-US" sz="4400" dirty="0"/>
          </a:p>
        </p:txBody>
      </p:sp>
      <p:sp>
        <p:nvSpPr>
          <p:cNvPr id="3" name="Content Placeholder 2"/>
          <p:cNvSpPr>
            <a:spLocks noGrp="1"/>
          </p:cNvSpPr>
          <p:nvPr>
            <p:ph idx="1"/>
          </p:nvPr>
        </p:nvSpPr>
        <p:spPr>
          <a:xfrm>
            <a:off x="457199" y="1656900"/>
            <a:ext cx="8215313" cy="4445236"/>
          </a:xfrm>
        </p:spPr>
        <p:txBody>
          <a:bodyPr>
            <a:noAutofit/>
          </a:bodyPr>
          <a:lstStyle/>
          <a:p>
            <a:r>
              <a:rPr lang="en-US" sz="2400" dirty="0" smtClean="0"/>
              <a:t>Solidify your personal brand.</a:t>
            </a:r>
          </a:p>
          <a:p>
            <a:pPr lvl="1"/>
            <a:endParaRPr lang="en-US" sz="1200" dirty="0" smtClean="0"/>
          </a:p>
          <a:p>
            <a:pPr lvl="1"/>
            <a:r>
              <a:rPr lang="en-US" sz="2000" dirty="0" smtClean="0"/>
              <a:t>Choose one word to describe yourself.</a:t>
            </a:r>
            <a:br>
              <a:rPr lang="en-US" sz="2000" dirty="0" smtClean="0"/>
            </a:br>
            <a:endParaRPr lang="en-US" sz="1600" dirty="0" smtClean="0"/>
          </a:p>
          <a:p>
            <a:pPr lvl="1"/>
            <a:r>
              <a:rPr lang="en-US" sz="2000" dirty="0" smtClean="0"/>
              <a:t>Be sure that your clothes and appearance show that you </a:t>
            </a:r>
            <a:br>
              <a:rPr lang="en-US" sz="2000" dirty="0" smtClean="0"/>
            </a:br>
            <a:r>
              <a:rPr lang="en-US" sz="2000" dirty="0" smtClean="0"/>
              <a:t>are serious and ready to do business.  </a:t>
            </a:r>
            <a:br>
              <a:rPr lang="en-US" sz="2000" dirty="0" smtClean="0"/>
            </a:br>
            <a:endParaRPr lang="en-US" sz="1600" dirty="0" smtClean="0"/>
          </a:p>
          <a:p>
            <a:pPr lvl="1"/>
            <a:r>
              <a:rPr lang="en-US" sz="2000" dirty="0" smtClean="0"/>
              <a:t>Create a Social Media plan to present your brand. </a:t>
            </a:r>
            <a:br>
              <a:rPr lang="en-US" sz="2000" dirty="0" smtClean="0"/>
            </a:br>
            <a:endParaRPr lang="en-US" sz="1600" dirty="0" smtClean="0"/>
          </a:p>
          <a:p>
            <a:pPr lvl="1"/>
            <a:r>
              <a:rPr lang="en-US" sz="2000" dirty="0" smtClean="0"/>
              <a:t>Review your Social Media presence.</a:t>
            </a:r>
            <a:br>
              <a:rPr lang="en-US" sz="2000" dirty="0" smtClean="0"/>
            </a:br>
            <a:endParaRPr lang="en-US" sz="1600" dirty="0" smtClean="0"/>
          </a:p>
          <a:p>
            <a:pPr lvl="1"/>
            <a:r>
              <a:rPr lang="en-US" sz="2000" dirty="0" smtClean="0"/>
              <a:t>Consider professional advice from a paid career counselor </a:t>
            </a:r>
            <a:br>
              <a:rPr lang="en-US" sz="2000" dirty="0" smtClean="0"/>
            </a:br>
            <a:r>
              <a:rPr lang="en-US" sz="2000" dirty="0" smtClean="0"/>
              <a:t>or a mentor whom you trust.</a:t>
            </a:r>
            <a:br>
              <a:rPr lang="en-US" sz="2000" dirty="0" smtClean="0"/>
            </a:br>
            <a:endParaRPr lang="en-US" sz="1600" dirty="0" smtClean="0"/>
          </a:p>
          <a:p>
            <a:pPr marL="519113" lvl="1" indent="0">
              <a:buNone/>
            </a:pPr>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fld id="{E5C0C51F-0846-554E-BE8B-5517ECA95D90}" type="slidenum">
              <a:rPr lang="en-US" smtClean="0"/>
              <a:pPr/>
              <a:t>9</a:t>
            </a:fld>
            <a:endParaRPr lang="en-US" dirty="0"/>
          </a:p>
        </p:txBody>
      </p:sp>
      <p:sp>
        <p:nvSpPr>
          <p:cNvPr id="5" name="Rectangle 4"/>
          <p:cNvSpPr/>
          <p:nvPr/>
        </p:nvSpPr>
        <p:spPr>
          <a:xfrm>
            <a:off x="7173798" y="774923"/>
            <a:ext cx="1791093" cy="1200329"/>
          </a:xfrm>
          <a:prstGeom prst="rect">
            <a:avLst/>
          </a:prstGeom>
        </p:spPr>
        <p:txBody>
          <a:bodyPr wrap="square">
            <a:spAutoFit/>
          </a:bodyPr>
          <a:lstStyle/>
          <a:p>
            <a:pPr algn="ctr"/>
            <a:r>
              <a:rPr lang="en-US" sz="7200" dirty="0" smtClean="0">
                <a:solidFill>
                  <a:schemeClr val="tx1">
                    <a:lumMod val="75000"/>
                    <a:lumOff val="25000"/>
                  </a:schemeClr>
                </a:solidFill>
                <a:latin typeface="Arial Black" pitchFamily="34" charset="0"/>
                <a:cs typeface="Gotham Black" pitchFamily="50" charset="0"/>
              </a:rPr>
              <a:t>02</a:t>
            </a:r>
            <a:endParaRPr lang="en-US" sz="7200" dirty="0">
              <a:solidFill>
                <a:schemeClr val="tx1">
                  <a:lumMod val="75000"/>
                  <a:lumOff val="25000"/>
                </a:schemeClr>
              </a:solidFill>
              <a:latin typeface="Arial Black" pitchFamily="34" charset="0"/>
              <a:cs typeface="Gotham Black" pitchFamily="50" charset="0"/>
            </a:endParaRPr>
          </a:p>
        </p:txBody>
      </p:sp>
    </p:spTree>
    <p:custDataLst>
      <p:tags r:id="rId1"/>
    </p:custDataLst>
    <p:extLst>
      <p:ext uri="{BB962C8B-B14F-4D97-AF65-F5344CB8AC3E}">
        <p14:creationId xmlns:p14="http://schemas.microsoft.com/office/powerpoint/2010/main" val="1671815871"/>
      </p:ext>
    </p:extLst>
  </p:cSld>
  <p:clrMapOvr>
    <a:masterClrMapping/>
  </p:clrMapOvr>
  <mc:AlternateContent xmlns:mc="http://schemas.openxmlformats.org/markup-compatibility/2006" xmlns:p14="http://schemas.microsoft.com/office/powerpoint/2010/main">
    <mc:Choice Requires="p14">
      <p:transition spd="med" p14:dur="700" advTm="80125">
        <p:fade/>
      </p:transition>
    </mc:Choice>
    <mc:Fallback xmlns="">
      <p:transition xmlns:p14="http://schemas.microsoft.com/office/powerpoint/2010/main" spd="med" advTm="8012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6|3.6|13.8|10.1|42.1"/>
</p:tagLst>
</file>

<file path=ppt/tags/tag10.xml><?xml version="1.0" encoding="utf-8"?>
<p:tagLst xmlns:a="http://schemas.openxmlformats.org/drawingml/2006/main" xmlns:r="http://schemas.openxmlformats.org/officeDocument/2006/relationships" xmlns:p="http://schemas.openxmlformats.org/presentationml/2006/main">
  <p:tag name="TIMING" val="|6.6|7.3|17.3"/>
</p:tagLst>
</file>

<file path=ppt/tags/tag11.xml><?xml version="1.0" encoding="utf-8"?>
<p:tagLst xmlns:a="http://schemas.openxmlformats.org/drawingml/2006/main" xmlns:r="http://schemas.openxmlformats.org/officeDocument/2006/relationships" xmlns:p="http://schemas.openxmlformats.org/presentationml/2006/main">
  <p:tag name="TIMING" val="|9"/>
</p:tagLst>
</file>

<file path=ppt/tags/tag12.xml><?xml version="1.0" encoding="utf-8"?>
<p:tagLst xmlns:a="http://schemas.openxmlformats.org/drawingml/2006/main" xmlns:r="http://schemas.openxmlformats.org/officeDocument/2006/relationships" xmlns:p="http://schemas.openxmlformats.org/presentationml/2006/main">
  <p:tag name="TIMING" val="|11|2.3|4.6|2.7|3.9"/>
</p:tagLst>
</file>

<file path=ppt/tags/tag13.xml><?xml version="1.0" encoding="utf-8"?>
<p:tagLst xmlns:a="http://schemas.openxmlformats.org/drawingml/2006/main" xmlns:r="http://schemas.openxmlformats.org/officeDocument/2006/relationships" xmlns:p="http://schemas.openxmlformats.org/presentationml/2006/main">
  <p:tag name="TIMING" val="|11.2|5.1|5.2|22.2|10.4"/>
</p:tagLst>
</file>

<file path=ppt/tags/tag14.xml><?xml version="1.0" encoding="utf-8"?>
<p:tagLst xmlns:a="http://schemas.openxmlformats.org/drawingml/2006/main" xmlns:r="http://schemas.openxmlformats.org/officeDocument/2006/relationships" xmlns:p="http://schemas.openxmlformats.org/presentationml/2006/main">
  <p:tag name="TIMING" val="|10.4|27.3|6.4"/>
</p:tagLst>
</file>

<file path=ppt/tags/tag15.xml><?xml version="1.0" encoding="utf-8"?>
<p:tagLst xmlns:a="http://schemas.openxmlformats.org/drawingml/2006/main" xmlns:r="http://schemas.openxmlformats.org/officeDocument/2006/relationships" xmlns:p="http://schemas.openxmlformats.org/presentationml/2006/main">
  <p:tag name="TIMING" val="|7.2|13.3|18.6|13.1|12"/>
</p:tagLst>
</file>

<file path=ppt/tags/tag16.xml><?xml version="1.0" encoding="utf-8"?>
<p:tagLst xmlns:a="http://schemas.openxmlformats.org/drawingml/2006/main" xmlns:r="http://schemas.openxmlformats.org/officeDocument/2006/relationships" xmlns:p="http://schemas.openxmlformats.org/presentationml/2006/main">
  <p:tag name="TIMING" val="|9.5|55.2|8"/>
</p:tagLst>
</file>

<file path=ppt/tags/tag17.xml><?xml version="1.0" encoding="utf-8"?>
<p:tagLst xmlns:a="http://schemas.openxmlformats.org/drawingml/2006/main" xmlns:r="http://schemas.openxmlformats.org/officeDocument/2006/relationships" xmlns:p="http://schemas.openxmlformats.org/presentationml/2006/main">
  <p:tag name="TIMING" val="|9.2"/>
</p:tagLst>
</file>

<file path=ppt/tags/tag18.xml><?xml version="1.0" encoding="utf-8"?>
<p:tagLst xmlns:a="http://schemas.openxmlformats.org/drawingml/2006/main" xmlns:r="http://schemas.openxmlformats.org/officeDocument/2006/relationships" xmlns:p="http://schemas.openxmlformats.org/presentationml/2006/main">
  <p:tag name="TIMING" val="|15.5|6.2|4.4|17.6"/>
</p:tagLst>
</file>

<file path=ppt/tags/tag2.xml><?xml version="1.0" encoding="utf-8"?>
<p:tagLst xmlns:a="http://schemas.openxmlformats.org/drawingml/2006/main" xmlns:r="http://schemas.openxmlformats.org/officeDocument/2006/relationships" xmlns:p="http://schemas.openxmlformats.org/presentationml/2006/main">
  <p:tag name="TIMING" val="|15.9|13.4|8"/>
</p:tagLst>
</file>

<file path=ppt/tags/tag3.xml><?xml version="1.0" encoding="utf-8"?>
<p:tagLst xmlns:a="http://schemas.openxmlformats.org/drawingml/2006/main" xmlns:r="http://schemas.openxmlformats.org/officeDocument/2006/relationships" xmlns:p="http://schemas.openxmlformats.org/presentationml/2006/main">
  <p:tag name="TIMING" val="|5.6|6.7|6.5|4.7|3.1|13.9"/>
</p:tagLst>
</file>

<file path=ppt/tags/tag4.xml><?xml version="1.0" encoding="utf-8"?>
<p:tagLst xmlns:a="http://schemas.openxmlformats.org/drawingml/2006/main" xmlns:r="http://schemas.openxmlformats.org/officeDocument/2006/relationships" xmlns:p="http://schemas.openxmlformats.org/presentationml/2006/main">
  <p:tag name="TIMING" val="|5.2|18.3|31.6"/>
</p:tagLst>
</file>

<file path=ppt/tags/tag5.xml><?xml version="1.0" encoding="utf-8"?>
<p:tagLst xmlns:a="http://schemas.openxmlformats.org/drawingml/2006/main" xmlns:r="http://schemas.openxmlformats.org/officeDocument/2006/relationships" xmlns:p="http://schemas.openxmlformats.org/presentationml/2006/main">
  <p:tag name="TIMING" val="|16.7|12.1|17.3|14"/>
</p:tagLst>
</file>

<file path=ppt/tags/tag6.xml><?xml version="1.0" encoding="utf-8"?>
<p:tagLst xmlns:a="http://schemas.openxmlformats.org/drawingml/2006/main" xmlns:r="http://schemas.openxmlformats.org/officeDocument/2006/relationships" xmlns:p="http://schemas.openxmlformats.org/presentationml/2006/main">
  <p:tag name="TIMING" val="|4.6|80.2|2.4"/>
</p:tagLst>
</file>

<file path=ppt/tags/tag7.xml><?xml version="1.0" encoding="utf-8"?>
<p:tagLst xmlns:a="http://schemas.openxmlformats.org/drawingml/2006/main" xmlns:r="http://schemas.openxmlformats.org/officeDocument/2006/relationships" xmlns:p="http://schemas.openxmlformats.org/presentationml/2006/main">
  <p:tag name="TIMING" val="|9.7|3.1|13.6|44.2|3"/>
</p:tagLst>
</file>

<file path=ppt/tags/tag8.xml><?xml version="1.0" encoding="utf-8"?>
<p:tagLst xmlns:a="http://schemas.openxmlformats.org/drawingml/2006/main" xmlns:r="http://schemas.openxmlformats.org/officeDocument/2006/relationships" xmlns:p="http://schemas.openxmlformats.org/presentationml/2006/main">
  <p:tag name="TIMING" val="|5.9|23|33.4|10|12.5"/>
</p:tagLst>
</file>

<file path=ppt/tags/tag9.xml><?xml version="1.0" encoding="utf-8"?>
<p:tagLst xmlns:a="http://schemas.openxmlformats.org/drawingml/2006/main" xmlns:r="http://schemas.openxmlformats.org/officeDocument/2006/relationships" xmlns:p="http://schemas.openxmlformats.org/presentationml/2006/main">
  <p:tag name="TIMING" val="|13.9|4.1|28.4|2.9"/>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4812</TotalTime>
  <Words>3286</Words>
  <Application>Microsoft Macintosh PowerPoint</Application>
  <PresentationFormat>On-screen Show (4:3)</PresentationFormat>
  <Paragraphs>281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Before You Start</vt:lpstr>
      <vt:lpstr>Before You Start  Continued</vt:lpstr>
      <vt:lpstr>Places to Cut Back</vt:lpstr>
      <vt:lpstr>Places NOT to Cut Back</vt:lpstr>
      <vt:lpstr>Day One/Morning</vt:lpstr>
      <vt:lpstr>Day One/Afternoon</vt:lpstr>
      <vt:lpstr>Day Two</vt:lpstr>
      <vt:lpstr>Day Three</vt:lpstr>
      <vt:lpstr>Day Four</vt:lpstr>
      <vt:lpstr>Day Five</vt:lpstr>
      <vt:lpstr>Day Six</vt:lpstr>
      <vt:lpstr>In An Actual Interview</vt:lpstr>
      <vt:lpstr>Day Seven</vt:lpstr>
      <vt:lpstr>Day Eight/Morning</vt:lpstr>
      <vt:lpstr>Day Eight/Afternoon </vt:lpstr>
      <vt:lpstr>Day Nine</vt:lpstr>
      <vt:lpstr>Day Ten</vt:lpstr>
      <vt:lpstr>“Failure is not an option”</vt:lpstr>
      <vt:lpstr>Free Help</vt:lpstr>
      <vt:lpstr>Contact MBMI</vt:lpstr>
      <vt:lpstr>Thank You &amp;  Keep Fighting!</vt:lpstr>
    </vt:vector>
  </TitlesOfParts>
  <Company>pashanet  media         Content Creation. Talent Development. Digital Ideas.  Business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Days to Career Rehab</dc:title>
  <dc:creator>Bill Pasha</dc:creator>
  <cp:lastModifiedBy>Bill Pasha</cp:lastModifiedBy>
  <cp:revision>112</cp:revision>
  <cp:lastPrinted>2011-11-02T15:20:19Z</cp:lastPrinted>
  <dcterms:created xsi:type="dcterms:W3CDTF">2011-10-27T22:49:20Z</dcterms:created>
  <dcterms:modified xsi:type="dcterms:W3CDTF">2011-11-03T18:25:05Z</dcterms:modified>
</cp:coreProperties>
</file>